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7"/>
  </p:notesMasterIdLst>
  <p:handoutMasterIdLst>
    <p:handoutMasterId r:id="rId28"/>
  </p:handoutMasterIdLst>
  <p:sldIdLst>
    <p:sldId id="256" r:id="rId2"/>
    <p:sldId id="427" r:id="rId3"/>
    <p:sldId id="327" r:id="rId4"/>
    <p:sldId id="2213" r:id="rId5"/>
    <p:sldId id="2214" r:id="rId6"/>
    <p:sldId id="2215" r:id="rId7"/>
    <p:sldId id="756" r:id="rId8"/>
    <p:sldId id="283" r:id="rId9"/>
    <p:sldId id="2254" r:id="rId10"/>
    <p:sldId id="2216" r:id="rId11"/>
    <p:sldId id="2217" r:id="rId12"/>
    <p:sldId id="2218" r:id="rId13"/>
    <p:sldId id="2219" r:id="rId14"/>
    <p:sldId id="2210" r:id="rId15"/>
    <p:sldId id="650" r:id="rId16"/>
    <p:sldId id="499" r:id="rId17"/>
    <p:sldId id="637" r:id="rId18"/>
    <p:sldId id="638" r:id="rId19"/>
    <p:sldId id="644" r:id="rId20"/>
    <p:sldId id="645" r:id="rId21"/>
    <p:sldId id="640" r:id="rId22"/>
    <p:sldId id="648" r:id="rId23"/>
    <p:sldId id="649" r:id="rId24"/>
    <p:sldId id="646" r:id="rId25"/>
    <p:sldId id="651" r:id="rId26"/>
  </p:sldIdLst>
  <p:sldSz cx="12192000" cy="6858000"/>
  <p:notesSz cx="9928225" cy="6797675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0" userDrawn="1">
          <p15:clr>
            <a:srgbClr val="A4A3A4"/>
          </p15:clr>
        </p15:guide>
        <p15:guide id="2" orient="horz" pos="2592" userDrawn="1">
          <p15:clr>
            <a:srgbClr val="A4A3A4"/>
          </p15:clr>
        </p15:guide>
        <p15:guide id="3" orient="horz" pos="1824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1856" userDrawn="1">
          <p15:clr>
            <a:srgbClr val="A4A3A4"/>
          </p15:clr>
        </p15:guide>
        <p15:guide id="6" pos="5312" userDrawn="1">
          <p15:clr>
            <a:srgbClr val="A4A3A4"/>
          </p15:clr>
        </p15:guide>
        <p15:guide id="7" pos="37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1">
          <p15:clr>
            <a:srgbClr val="A4A3A4"/>
          </p15:clr>
        </p15:guide>
        <p15:guide id="2" pos="312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4FAAB"/>
    <a:srgbClr val="FF0000"/>
    <a:srgbClr val="0000CC"/>
    <a:srgbClr val="0F4191"/>
    <a:srgbClr val="DAFDA7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75" autoAdjust="0"/>
    <p:restoredTop sz="93197" autoAdjust="0"/>
  </p:normalViewPr>
  <p:slideViewPr>
    <p:cSldViewPr>
      <p:cViewPr varScale="1">
        <p:scale>
          <a:sx n="157" d="100"/>
          <a:sy n="157" d="100"/>
        </p:scale>
        <p:origin x="150" y="2082"/>
      </p:cViewPr>
      <p:guideLst>
        <p:guide orient="horz" pos="3600"/>
        <p:guide orient="horz" pos="2592"/>
        <p:guide orient="horz" pos="1824"/>
        <p:guide pos="3840"/>
        <p:guide pos="1856"/>
        <p:guide pos="5312"/>
        <p:guide pos="371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50" d="100"/>
          <a:sy n="150" d="100"/>
        </p:scale>
        <p:origin x="-468" y="840"/>
      </p:cViewPr>
      <p:guideLst>
        <p:guide orient="horz" pos="2141"/>
        <p:guide pos="312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/>
          <a:lstStyle>
            <a:lvl1pPr algn="r">
              <a:defRPr sz="1200"/>
            </a:lvl1pPr>
          </a:lstStyle>
          <a:p>
            <a:fld id="{20566D1B-0D1C-42D9-9914-2174036F284F}" type="datetimeFigureOut">
              <a:rPr lang="ko-KR" altLang="en-US" smtClean="0"/>
              <a:pPr/>
              <a:t>2025-09-29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613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3697" y="6456613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 anchor="b"/>
          <a:lstStyle>
            <a:lvl1pPr algn="r">
              <a:defRPr sz="1200"/>
            </a:lvl1pPr>
          </a:lstStyle>
          <a:p>
            <a:fld id="{76A72F3A-EA42-4A96-9A55-9403BE5157D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2751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jpeg>
</file>

<file path=ppt/media/image22.tiff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gif>
</file>

<file path=ppt/media/image6.png>
</file>

<file path=ppt/media/image7.jp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/>
          <a:lstStyle>
            <a:lvl1pPr algn="r" latinLnBrk="1">
              <a:defRPr lang="ko-KR" sz="1200"/>
            </a:lvl1pPr>
          </a:lstStyle>
          <a:p>
            <a:fld id="{2447E72A-D913-4DC2-9E0A-E520CE8FCC86}" type="datetimeFigureOut">
              <a:rPr lang="ko-KR" altLang="en-US"/>
              <a:pPr/>
              <a:t>2025-09-29</a:t>
            </a:fld>
            <a:endParaRPr lang="ko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00338" y="511175"/>
            <a:ext cx="4527550" cy="25479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692" tIns="45846" rIns="91692" bIns="45846" rtlCol="0" anchor="ctr"/>
          <a:lstStyle/>
          <a:p>
            <a:endParaRPr lang="ko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823" y="3228897"/>
            <a:ext cx="7942580" cy="3058953"/>
          </a:xfrm>
          <a:prstGeom prst="rect">
            <a:avLst/>
          </a:prstGeom>
        </p:spPr>
        <p:txBody>
          <a:bodyPr vert="horz" lIns="91692" tIns="45846" rIns="91692" bIns="45846" rtlCol="0">
            <a:normAutofit/>
          </a:bodyPr>
          <a:lstStyle/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3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697" y="6456613"/>
            <a:ext cx="4302232" cy="339884"/>
          </a:xfrm>
          <a:prstGeom prst="rect">
            <a:avLst/>
          </a:prstGeom>
        </p:spPr>
        <p:txBody>
          <a:bodyPr vert="horz" lIns="91692" tIns="45846" rIns="91692" bIns="45846" rtlCol="0" anchor="b"/>
          <a:lstStyle>
            <a:lvl1pPr algn="r" latinLnBrk="1">
              <a:defRPr lang="ko-KR" sz="1200"/>
            </a:lvl1pPr>
          </a:lstStyle>
          <a:p>
            <a:fld id="{A5D78FC6-CE17-4259-A63C-DDFC12E048FC}" type="slidenum">
              <a:rPr/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40568607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00338" y="511175"/>
            <a:ext cx="4527550" cy="2547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altLang="ko-KR" smtClean="0"/>
              <a:pPr/>
              <a:t>1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9921595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11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1532209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12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030960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13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02747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14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3206313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u="sng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15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12007341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17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91753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UAT: User Acceptance Test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19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1103094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20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3690889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23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949830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24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19058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700338" y="511175"/>
            <a:ext cx="4527550" cy="25479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101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4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389615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5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733136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6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078735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R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064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8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1837132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R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969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78FC6-CE17-4259-A63C-DDFC12E048FC}" type="slidenum">
              <a:rPr lang="en-US" altLang="ko-Kore-KR" smtClean="0"/>
              <a:pPr/>
              <a:t>10</a:t>
            </a:fld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85589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18000">
              <a:schemeClr val="bg1"/>
            </a:gs>
            <a:gs pos="80000">
              <a:srgbClr val="50B0E7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 algn="ctr">
              <a:defRPr sz="400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/>
              <a:t>Click to edit Master subtitle style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44659" y="693737"/>
            <a:ext cx="1219200" cy="9144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ja-JP" altLang="en-US" sz="1200" b="1" dirty="0"/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AF2A19E8-2598-D944-B408-E678960DC0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2000" y="304800"/>
            <a:ext cx="1838960" cy="61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Drag picture to placeholder or click icon to add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81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09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414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sz="1800"/>
          </a:p>
        </p:txBody>
      </p:sp>
      <p:sp>
        <p:nvSpPr>
          <p:cNvPr id="10" name="Rectangle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sz="1800"/>
          </a:p>
        </p:txBody>
      </p:sp>
      <p:sp>
        <p:nvSpPr>
          <p:cNvPr id="11" name="Rectangle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sz="1800" dirty="0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 latinLnBrk="1">
              <a:defRPr lang="ko-KR" sz="20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altLang="ko-KR"/>
              <a:t>Spring 2025</a:t>
            </a:r>
            <a:endParaRPr lang="en-US" altLang="en-US" dirty="0"/>
          </a:p>
        </p:txBody>
      </p:sp>
      <p:pic>
        <p:nvPicPr>
          <p:cNvPr id="1026" name="Picture 2" descr="C:\Users\sangho\AppData\Local\Temp\_AZTMP0_\DragTemp\엠블럼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69600" y="6037658"/>
            <a:ext cx="1117600" cy="721608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3095807" y="6212541"/>
            <a:ext cx="582627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20040" marR="0" lvl="0" indent="-32004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DD8047"/>
              </a:buClr>
              <a:buSzPct val="60000"/>
              <a:buFont typeface="Wingdings"/>
              <a:buNone/>
              <a:tabLst/>
              <a:defRPr/>
            </a:pPr>
            <a:r>
              <a:rPr lang="en-US" altLang="en-US" sz="1900" kern="1200" noProof="0" dirty="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Tahoma" pitchFamily="34" charset="0"/>
              </a:rPr>
              <a:t>Korea Advanced Institute of Science and Technology</a:t>
            </a:r>
            <a:endParaRPr lang="ko-KR" altLang="en-US" sz="1900" kern="1200" dirty="0">
              <a:solidFill>
                <a:schemeClr val="tx1"/>
              </a:solidFill>
              <a:latin typeface="Tahoma" pitchFamily="34" charset="0"/>
              <a:ea typeface="맑은 고딕" pitchFamily="50" charset="-127"/>
              <a:cs typeface="Tahoma" pitchFamily="34" charset="0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711200" y="2057400"/>
            <a:ext cx="5181600" cy="41910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6299200" y="2057400"/>
            <a:ext cx="5181600" cy="41910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711200" y="12954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 latinLnBrk="1">
              <a:buFontTx/>
              <a:buNone/>
              <a:defRPr lang="ko-KR"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6299200" y="12954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 latinLnBrk="1">
              <a:buFontTx/>
              <a:buNone/>
              <a:defRPr lang="ko-KR"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7" name="제목 1"/>
          <p:cNvSpPr>
            <a:spLocks noGrp="1"/>
          </p:cNvSpPr>
          <p:nvPr>
            <p:ph type="title"/>
          </p:nvPr>
        </p:nvSpPr>
        <p:spPr>
          <a:xfrm>
            <a:off x="812800" y="-76200"/>
            <a:ext cx="10871200" cy="990600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1">
              <a:defRPr lang="ko-KR">
                <a:solidFill>
                  <a:srgbClr val="FFFFFF"/>
                </a:solidFill>
              </a:defRPr>
            </a:lvl1pPr>
          </a:lstStyle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711200" y="15240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 latinLnBrk="1">
              <a:spcAft>
                <a:spcPts val="1000"/>
              </a:spcAft>
              <a:buNone/>
              <a:defRPr lang="ko-KR" sz="1800"/>
            </a:lvl1pPr>
            <a:lvl2pPr>
              <a:buNone/>
              <a:defRPr lang="ko-KR" sz="1200"/>
            </a:lvl2pPr>
            <a:lvl3pPr>
              <a:buNone/>
              <a:defRPr lang="ko-KR" sz="1000"/>
            </a:lvl3pPr>
            <a:lvl4pPr>
              <a:buNone/>
              <a:defRPr lang="ko-KR" sz="900"/>
            </a:lvl4pPr>
            <a:lvl5pPr>
              <a:buNone/>
              <a:defRPr lang="ko-KR" sz="900"/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3048000" y="1524000"/>
            <a:ext cx="8534400" cy="44196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/>
          </a:p>
        </p:txBody>
      </p:sp>
      <p:sp>
        <p:nvSpPr>
          <p:cNvPr id="10" name="Rectangle 2"/>
          <p:cNvSpPr>
            <a:spLocks noGrp="1"/>
          </p:cNvSpPr>
          <p:nvPr>
            <p:ph type="ftr" sz="quarter" idx="3"/>
          </p:nvPr>
        </p:nvSpPr>
        <p:spPr>
          <a:xfrm>
            <a:off x="1306290" y="6479803"/>
            <a:ext cx="8244111" cy="365125"/>
          </a:xfrm>
          <a:prstGeom prst="rect">
            <a:avLst/>
          </a:prstGeom>
        </p:spPr>
        <p:txBody>
          <a:bodyPr vert="horz" anchor="ctr"/>
          <a:lstStyle>
            <a:lvl1pPr algn="r" latinLnBrk="1">
              <a:defRPr lang="ko-KR" sz="1200" b="1">
                <a:solidFill>
                  <a:schemeClr val="tx2"/>
                </a:solidFill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812800" y="-76200"/>
            <a:ext cx="10871200" cy="990600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CS30500        Copyright (c) In-Young Ko, KAIST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1115F-B8DE-4446-A1B8-38B08C858F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5965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4801"/>
            <a:ext cx="11277600" cy="6786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r>
              <a:rPr lang="en-US" dirty="0"/>
              <a:t>Slide Title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1276710"/>
            <a:ext cx="11277600" cy="6124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2070496"/>
            <a:ext cx="11277600" cy="649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356A590-66B5-4770-8441-82DC031F56E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7200" y="2900944"/>
            <a:ext cx="11277600" cy="6731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3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30BD29E5-BD7B-4CD0-9B09-8F8B24F89F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7200" y="3755354"/>
            <a:ext cx="11277600" cy="698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4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908CA92-5DB2-4DC0-937B-1B178AA9178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7200" y="4635164"/>
            <a:ext cx="11277600" cy="698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5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8B728CCD-2639-461B-9841-57505AC1346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7200" y="5514976"/>
            <a:ext cx="11277600" cy="7334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6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92752" y="6324600"/>
            <a:ext cx="3206496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2802" y="6684964"/>
            <a:ext cx="9296399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438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14400"/>
            <a:ext cx="11055019" cy="541020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20688"/>
            <a:ext cx="12192000" cy="72008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20F90BFD-81E8-494C-9CA2-979747C597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1594" y="6428613"/>
            <a:ext cx="1593088" cy="4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8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9718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95401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28194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3201" y="6424208"/>
            <a:ext cx="1690624" cy="45567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28194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0904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052737"/>
            <a:ext cx="5384800" cy="507342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52737"/>
            <a:ext cx="5384800" cy="507342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92696"/>
            <a:ext cx="12192000" cy="72008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1198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244" y="980728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628801"/>
            <a:ext cx="5386917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012" y="980728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628801"/>
            <a:ext cx="5389033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692696"/>
            <a:ext cx="12192000" cy="72008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6711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800" y="152400"/>
            <a:ext cx="2235200" cy="4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51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rgbClr val="004191"/>
                </a:solidFill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altLang="ko-KR" b="1" smtClean="0">
                <a:solidFill>
                  <a:srgbClr val="004191"/>
                </a:solidFill>
              </a:defRPr>
            </a:lvl1pPr>
          </a:lstStyle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20" name="Rectangle 19"/>
          <p:cNvSpPr/>
          <p:nvPr/>
        </p:nvSpPr>
        <p:spPr>
          <a:xfrm>
            <a:off x="0" y="692696"/>
            <a:ext cx="12192000" cy="72008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2064" y="2106051"/>
            <a:ext cx="4030960" cy="308249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56" y="1952606"/>
            <a:ext cx="4230943" cy="3389387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55386" y="188640"/>
            <a:ext cx="11481229" cy="4599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ko-KR" sz="2400" b="1" dirty="0">
                <a:solidFill>
                  <a:srgbClr val="004191"/>
                </a:solidFill>
              </a:rPr>
              <a:t>Formatting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300789" y="836713"/>
            <a:ext cx="11590425" cy="231601"/>
            <a:chOff x="209550" y="692696"/>
            <a:chExt cx="8692819" cy="288032"/>
          </a:xfrm>
          <a:noFill/>
        </p:grpSpPr>
        <p:sp>
          <p:nvSpPr>
            <p:cNvPr id="28" name="Rounded Rectangle 27"/>
            <p:cNvSpPr/>
            <p:nvPr userDrawn="1"/>
          </p:nvSpPr>
          <p:spPr>
            <a:xfrm>
              <a:off x="209550" y="692696"/>
              <a:ext cx="1562472" cy="288032"/>
            </a:xfrm>
            <a:prstGeom prst="roundRect">
              <a:avLst/>
            </a:prstGeom>
            <a:solidFill>
              <a:srgbClr val="5FBEEB"/>
            </a:solidFill>
            <a:ln w="63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bg1"/>
                  </a:solidFill>
                </a:rPr>
                <a:t>Introduction</a:t>
              </a:r>
              <a:endParaRPr lang="ko-KR" altLang="en-US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Rounded Rectangle 28"/>
            <p:cNvSpPr/>
            <p:nvPr userDrawn="1"/>
          </p:nvSpPr>
          <p:spPr>
            <a:xfrm>
              <a:off x="1992137" y="692696"/>
              <a:ext cx="1562472" cy="288032"/>
            </a:xfrm>
            <a:prstGeom prst="roundRect">
              <a:avLst/>
            </a:prstGeom>
            <a:solidFill>
              <a:srgbClr val="DFF2FB"/>
            </a:solidFill>
            <a:ln w="63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000" dirty="0">
                  <a:solidFill>
                    <a:srgbClr val="5FBEEB"/>
                  </a:solidFill>
                </a:rPr>
                <a:t>Introduction</a:t>
              </a:r>
              <a:endParaRPr lang="ko-KR" altLang="en-US" sz="1000" dirty="0">
                <a:solidFill>
                  <a:srgbClr val="5FBEEB"/>
                </a:solidFill>
              </a:endParaRPr>
            </a:p>
          </p:txBody>
        </p:sp>
        <p:sp>
          <p:nvSpPr>
            <p:cNvPr id="30" name="Rounded Rectangle 29"/>
            <p:cNvSpPr/>
            <p:nvPr userDrawn="1"/>
          </p:nvSpPr>
          <p:spPr>
            <a:xfrm>
              <a:off x="3774724" y="692696"/>
              <a:ext cx="1562472" cy="288032"/>
            </a:xfrm>
            <a:prstGeom prst="roundRect">
              <a:avLst/>
            </a:prstGeom>
            <a:solidFill>
              <a:srgbClr val="DFF2FB"/>
            </a:solidFill>
            <a:ln w="63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r>
                <a:rPr lang="en-US" altLang="ko-KR" sz="1000" dirty="0">
                  <a:solidFill>
                    <a:srgbClr val="5FBEEB"/>
                  </a:solidFill>
                </a:rPr>
                <a:t>Introduction</a:t>
              </a:r>
              <a:endParaRPr lang="ko-KR" altLang="en-US" sz="1000" dirty="0">
                <a:solidFill>
                  <a:srgbClr val="5FBEEB"/>
                </a:solidFill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5557311" y="692696"/>
              <a:ext cx="1562472" cy="288032"/>
            </a:xfrm>
            <a:prstGeom prst="roundRect">
              <a:avLst/>
            </a:prstGeom>
            <a:solidFill>
              <a:srgbClr val="DFF2FB"/>
            </a:solidFill>
            <a:ln w="63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r>
                <a:rPr lang="en-US" altLang="ko-KR" sz="1000" dirty="0">
                  <a:solidFill>
                    <a:srgbClr val="5FBEEB"/>
                  </a:solidFill>
                </a:rPr>
                <a:t>Introduction</a:t>
              </a:r>
              <a:endParaRPr lang="ko-KR" altLang="en-US" sz="1000" dirty="0">
                <a:solidFill>
                  <a:srgbClr val="5FBEEB"/>
                </a:solidFill>
              </a:endParaRPr>
            </a:p>
          </p:txBody>
        </p:sp>
        <p:sp>
          <p:nvSpPr>
            <p:cNvPr id="32" name="Rounded Rectangle 31"/>
            <p:cNvSpPr/>
            <p:nvPr userDrawn="1"/>
          </p:nvSpPr>
          <p:spPr>
            <a:xfrm>
              <a:off x="7339897" y="692696"/>
              <a:ext cx="1562472" cy="288032"/>
            </a:xfrm>
            <a:prstGeom prst="roundRect">
              <a:avLst/>
            </a:prstGeom>
            <a:solidFill>
              <a:srgbClr val="DFF2FB"/>
            </a:solidFill>
            <a:ln w="63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r>
                <a:rPr lang="en-US" altLang="ko-KR" sz="1000" dirty="0">
                  <a:solidFill>
                    <a:srgbClr val="5FBEEB"/>
                  </a:solidFill>
                </a:rPr>
                <a:t>Introduction</a:t>
              </a:r>
              <a:endParaRPr lang="ko-KR" altLang="en-US" sz="1000" dirty="0">
                <a:solidFill>
                  <a:srgbClr val="5FBEE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8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rgbClr val="004191"/>
                </a:solidFill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altLang="ko-KR" b="1" smtClean="0">
                <a:solidFill>
                  <a:srgbClr val="004191"/>
                </a:solidFill>
              </a:defRPr>
            </a:lvl1pPr>
          </a:lstStyle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692696"/>
            <a:ext cx="12192000" cy="72008"/>
          </a:xfrm>
          <a:prstGeom prst="rect">
            <a:avLst/>
          </a:prstGeom>
          <a:gradFill flip="none" rotWithShape="1">
            <a:gsLst>
              <a:gs pos="0">
                <a:srgbClr val="5FBEEB"/>
              </a:gs>
              <a:gs pos="87000">
                <a:srgbClr val="FFFFFF"/>
              </a:gs>
            </a:gsLst>
            <a:lin ang="10800000" scaled="1"/>
            <a:tileRect/>
          </a:gradFill>
          <a:ln w="63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3039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768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7382" y="116632"/>
            <a:ext cx="11137237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24744"/>
            <a:ext cx="11055019" cy="5199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0401" y="6491080"/>
            <a:ext cx="14215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ko-KR" altLang="en-US" sz="1200" b="0" kern="1200" dirty="0">
                <a:solidFill>
                  <a:srgbClr val="00419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altLang="ko-KR"/>
              <a:t>Spring 2025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3659" y="6492876"/>
            <a:ext cx="6221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ko-KR" altLang="en-US" sz="1200" b="0" kern="1200" dirty="0">
                <a:solidFill>
                  <a:srgbClr val="0F419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76000" y="6492876"/>
            <a:ext cx="7904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ko-KR" altLang="en-US" sz="1200" b="0" kern="1200" smtClean="0">
                <a:solidFill>
                  <a:srgbClr val="00419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72AC53DF-4216-466D-99A7-94400E6C2A25}" type="slidenum">
              <a:rPr lang="uk-UA" altLang="ko-KR" smtClean="0">
                <a:solidFill>
                  <a:schemeClr val="tx2"/>
                </a:solidFill>
              </a:rPr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01082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/>
  <p:txStyles>
    <p:titleStyle>
      <a:lvl1pPr algn="l" defTabSz="914400" rtl="0" eaLnBrk="1" latinLnBrk="1" hangingPunct="1">
        <a:spcBef>
          <a:spcPct val="0"/>
        </a:spcBef>
        <a:buNone/>
        <a:defRPr kumimoji="1" sz="3200" b="1" kern="1200">
          <a:solidFill>
            <a:srgbClr val="0F4191"/>
          </a:solidFill>
          <a:latin typeface="Arial" charset="0"/>
          <a:ea typeface="Arial" charset="0"/>
          <a:cs typeface="Arial" charset="0"/>
        </a:defRPr>
      </a:lvl1pPr>
    </p:titleStyle>
    <p:bodyStyle>
      <a:lvl1pPr marL="342900" indent="-342900" algn="l" defTabSz="914400" rtl="0" eaLnBrk="1" latinLnBrk="0" hangingPunct="1">
        <a:spcBef>
          <a:spcPts val="1272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tPxGoE43r_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46C2F65-AFBE-A443-992B-545A1D1D9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71600"/>
            <a:ext cx="10591800" cy="1752600"/>
          </a:xfrm>
        </p:spPr>
        <p:txBody>
          <a:bodyPr/>
          <a:lstStyle/>
          <a:p>
            <a:pPr algn="l"/>
            <a:r>
              <a:rPr lang="en-US" altLang="ko-KR" sz="3200" dirty="0"/>
              <a:t>CS30500:</a:t>
            </a:r>
            <a:br>
              <a:rPr lang="en-US" altLang="ko-KR" sz="3200" dirty="0"/>
            </a:br>
            <a:r>
              <a:rPr lang="en-US" altLang="ko-KR" sz="4600" dirty="0">
                <a:effectLst>
                  <a:reflection blurRad="6350" stA="55000" endA="300" endPos="45500" dir="5400000" sy="-100000" algn="bl" rotWithShape="0"/>
                </a:effectLst>
              </a:rPr>
              <a:t>Introduction to Software Engineering</a:t>
            </a:r>
            <a:endParaRPr lang="ja-JP" altLang="en-US" sz="4600" dirty="0"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6AC6335-4885-604B-B17F-FE1125CA42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800" y="4800600"/>
            <a:ext cx="7010400" cy="1295400"/>
          </a:xfrm>
        </p:spPr>
        <p:txBody>
          <a:bodyPr>
            <a:norm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Prof. In-Young Ko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School of Computing</a:t>
            </a:r>
          </a:p>
        </p:txBody>
      </p:sp>
      <p:sp>
        <p:nvSpPr>
          <p:cNvPr id="12" name="날짜 개체 틀 6">
            <a:extLst>
              <a:ext uri="{FF2B5EF4-FFF2-40B4-BE49-F238E27FC236}">
                <a16:creationId xmlns:a16="http://schemas.microsoft.com/office/drawing/2014/main" id="{EA994E28-A9E8-A94E-B41D-7947F159D665}"/>
              </a:ext>
            </a:extLst>
          </p:cNvPr>
          <p:cNvSpPr txBox="1">
            <a:spLocks/>
          </p:cNvSpPr>
          <p:nvPr/>
        </p:nvSpPr>
        <p:spPr>
          <a:xfrm>
            <a:off x="9069936" y="268937"/>
            <a:ext cx="23622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latinLnBrk="0">
              <a:defRPr lang="ko-KR" altLang="en-US" sz="1200" b="0" kern="1200" dirty="0">
                <a:solidFill>
                  <a:srgbClr val="00419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latinLnBrk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400" dirty="0"/>
              <a:t>Spring 2025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14A8481-84D5-F745-8EBE-09F65B08EA67}"/>
              </a:ext>
            </a:extLst>
          </p:cNvPr>
          <p:cNvSpPr/>
          <p:nvPr/>
        </p:nvSpPr>
        <p:spPr>
          <a:xfrm>
            <a:off x="3657600" y="3424535"/>
            <a:ext cx="48195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rPr>
              <a:t>Chapter 3. Agility </a:t>
            </a:r>
            <a:r>
              <a:rPr lang="en-US" altLang="ko-KR" sz="2400">
                <a:solidFill>
                  <a:srgbClr val="595959"/>
                </a:solidFill>
                <a:latin typeface="Arial" charset="0"/>
                <a:ea typeface="Arial" charset="0"/>
                <a:cs typeface="Arial" charset="0"/>
              </a:rPr>
              <a:t>and Process 2/2</a:t>
            </a:r>
            <a:endParaRPr lang="en-US" altLang="ko-KR" sz="2400" dirty="0">
              <a:solidFill>
                <a:srgbClr val="59595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41C5AA-3030-1A45-87FA-8267D228F8D9}"/>
              </a:ext>
            </a:extLst>
          </p:cNvPr>
          <p:cNvSpPr txBox="1"/>
          <p:nvPr/>
        </p:nvSpPr>
        <p:spPr>
          <a:xfrm>
            <a:off x="1341690" y="358923"/>
            <a:ext cx="0" cy="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ko-Kore-KR" altLang="en-US" sz="12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CA004-231E-564A-8967-351E5ABE8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Pros and Cons of XP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368028-C256-3349-AAB3-A16B8928C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ore-KR" dirty="0"/>
              <a:t>Pros </a:t>
            </a:r>
          </a:p>
          <a:p>
            <a:pPr lvl="1"/>
            <a:r>
              <a:rPr lang="en-US" altLang="ko-Kore-KR" dirty="0"/>
              <a:t>Emphasizes </a:t>
            </a:r>
            <a:r>
              <a:rPr lang="en-US" altLang="ko-Kore-KR" u="sng" dirty="0"/>
              <a:t>customer involvement</a:t>
            </a:r>
          </a:p>
          <a:p>
            <a:pPr lvl="1"/>
            <a:r>
              <a:rPr lang="en-US" altLang="ko-Kore-KR" dirty="0"/>
              <a:t>Establishes rational plans and schedules</a:t>
            </a:r>
          </a:p>
          <a:p>
            <a:pPr lvl="1"/>
            <a:r>
              <a:rPr lang="en-US" altLang="ko-Kore-KR" dirty="0"/>
              <a:t>High developer commitment to the project</a:t>
            </a:r>
          </a:p>
          <a:p>
            <a:pPr lvl="1"/>
            <a:r>
              <a:rPr lang="en-US" altLang="ko-Kore-KR" dirty="0"/>
              <a:t>Reduced likelihood of product rejection</a:t>
            </a:r>
          </a:p>
          <a:p>
            <a:r>
              <a:rPr lang="en-US" altLang="ko-Kore-KR" dirty="0"/>
              <a:t>Cons</a:t>
            </a:r>
          </a:p>
          <a:p>
            <a:pPr lvl="1"/>
            <a:r>
              <a:rPr lang="en-US" altLang="ko-Kore-KR" dirty="0"/>
              <a:t>Requires </a:t>
            </a:r>
            <a:r>
              <a:rPr lang="en-US" altLang="ko-Kore-KR" u="sng" dirty="0"/>
              <a:t>frequent meetings</a:t>
            </a:r>
            <a:r>
              <a:rPr lang="en-US" altLang="ko-Kore-KR" dirty="0"/>
              <a:t> about increasing costs</a:t>
            </a:r>
          </a:p>
          <a:p>
            <a:pPr lvl="1"/>
            <a:r>
              <a:rPr lang="en-US" altLang="ko-Kore-KR" dirty="0"/>
              <a:t>Allows for </a:t>
            </a:r>
            <a:r>
              <a:rPr lang="en-US" altLang="ko-Kore-KR" u="sng" dirty="0"/>
              <a:t>excessive changes</a:t>
            </a:r>
          </a:p>
          <a:p>
            <a:pPr lvl="1"/>
            <a:r>
              <a:rPr lang="en-US" altLang="ko-Kore-KR" dirty="0"/>
              <a:t>Depends on </a:t>
            </a:r>
            <a:r>
              <a:rPr lang="en-US" altLang="ko-Kore-KR" u="sng" dirty="0"/>
              <a:t>highly skilled team</a:t>
            </a:r>
            <a:r>
              <a:rPr lang="en-US" altLang="ko-Kore-KR" dirty="0"/>
              <a:t> members</a:t>
            </a:r>
          </a:p>
          <a:p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2D58BF-2DE8-304F-8C3C-9890865D9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E79774-FE6A-3A4A-A6B2-B17358CE0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A3AE0A-D527-B840-AD41-DCE8FB6D6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10</a:t>
            </a:fld>
            <a:endParaRPr lang="ko-KR" altLang="en-US" dirty="0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5906A797-2F67-5949-9247-2159555A9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1914" y="6129943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27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5D7C1-AE0A-4C65-8404-2BDF7A3E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Kanban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C6862-B55C-482D-8E83-0E3D405F0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57127"/>
            <a:ext cx="11055019" cy="2343274"/>
          </a:xfrm>
        </p:spPr>
        <p:txBody>
          <a:bodyPr>
            <a:noAutofit/>
          </a:bodyPr>
          <a:lstStyle/>
          <a:p>
            <a:r>
              <a:rPr lang="en-US" altLang="ko-KR" sz="2400" dirty="0"/>
              <a:t>Methodology for managing changes and service delivery</a:t>
            </a:r>
          </a:p>
          <a:p>
            <a:pPr lvl="1"/>
            <a:r>
              <a:rPr lang="en-US" altLang="ko-KR" sz="2000" dirty="0"/>
              <a:t>By </a:t>
            </a:r>
            <a:r>
              <a:rPr lang="en-US" altLang="ko-KR" sz="2000" dirty="0">
                <a:solidFill>
                  <a:srgbClr val="0432FF"/>
                </a:solidFill>
              </a:rPr>
              <a:t>plan visualization</a:t>
            </a:r>
            <a:r>
              <a:rPr lang="en-US" altLang="ko-KR" sz="2000" dirty="0"/>
              <a:t>, </a:t>
            </a:r>
            <a:r>
              <a:rPr lang="en-US" altLang="ko-KR" sz="2000" dirty="0">
                <a:solidFill>
                  <a:srgbClr val="0432FF"/>
                </a:solidFill>
              </a:rPr>
              <a:t>ongoing communication with customers</a:t>
            </a:r>
            <a:r>
              <a:rPr lang="en-US" altLang="ko-KR" sz="2000" dirty="0"/>
              <a:t>, and </a:t>
            </a:r>
            <a:r>
              <a:rPr lang="en-US" altLang="ko-KR" sz="2000" dirty="0">
                <a:solidFill>
                  <a:srgbClr val="0432FF"/>
                </a:solidFill>
              </a:rPr>
              <a:t>identifying urgent tasks</a:t>
            </a:r>
            <a:r>
              <a:rPr lang="en-US" altLang="ko-KR" sz="2000" dirty="0"/>
              <a:t> accurately</a:t>
            </a:r>
            <a:endParaRPr lang="en-US" altLang="ko-KR" sz="1600" dirty="0"/>
          </a:p>
          <a:p>
            <a:pPr lvl="1"/>
            <a:r>
              <a:rPr lang="en-US" altLang="ko-KR" sz="2000" dirty="0"/>
              <a:t>Originated at </a:t>
            </a:r>
            <a:r>
              <a:rPr lang="en-US" altLang="ko-KR" sz="2000" u="sng" dirty="0"/>
              <a:t>Toyota</a:t>
            </a:r>
            <a:r>
              <a:rPr lang="en-US" altLang="ko-KR" sz="2000" dirty="0"/>
              <a:t> and adapted to software development by </a:t>
            </a:r>
            <a:r>
              <a:rPr lang="en-US" altLang="ko-KR" sz="2000" u="sng" dirty="0"/>
              <a:t>David Anderson</a:t>
            </a:r>
            <a:r>
              <a:rPr lang="en-US" altLang="ko-KR" sz="2000" dirty="0"/>
              <a:t> in 2010</a:t>
            </a:r>
          </a:p>
          <a:p>
            <a:pPr lvl="1"/>
            <a:r>
              <a:rPr lang="en-US" altLang="ko-KR" sz="2000" u="sng" dirty="0"/>
              <a:t>Daily standup meeting</a:t>
            </a:r>
            <a:r>
              <a:rPr lang="en-US" altLang="ko-KR" sz="2000" dirty="0"/>
              <a:t> &amp; </a:t>
            </a:r>
            <a:r>
              <a:rPr lang="en-US" altLang="ko-KR" sz="2000" u="sng" dirty="0"/>
              <a:t>weekly retrospective meeting</a:t>
            </a:r>
          </a:p>
          <a:p>
            <a:pPr lvl="1"/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</a:rPr>
              <a:t>Can easily be combined with other agile practices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6B1194-B79C-445D-B7A4-E8823E4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4D3310-9C20-4DD6-AC0D-A6B7E2997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CS30500        Copyright (c) In-Young Ko, KAIST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C02EA-E8F2-4A5C-A26B-4967A6FB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1115F-B8DE-4446-A1B8-38B08C858F71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10" name="Picture 11" descr="A Kanban framework consists of 6 verticals which, from left to right, are: backlog, selected, analysis, development, testing, and done. ">
            <a:extLst>
              <a:ext uri="{FF2B5EF4-FFF2-40B4-BE49-F238E27FC236}">
                <a16:creationId xmlns:a16="http://schemas.microsoft.com/office/drawing/2014/main" id="{2D53C928-57B5-9946-9807-CC571500BD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5"/>
          <a:stretch/>
        </p:blipFill>
        <p:spPr>
          <a:xfrm>
            <a:off x="2743620" y="3200401"/>
            <a:ext cx="6704759" cy="3285122"/>
          </a:xfrm>
          <a:prstGeom prst="rect">
            <a:avLst/>
          </a:prstGeom>
        </p:spPr>
      </p:pic>
      <p:sp>
        <p:nvSpPr>
          <p:cNvPr id="12" name="Rectangle 8">
            <a:extLst>
              <a:ext uri="{FF2B5EF4-FFF2-40B4-BE49-F238E27FC236}">
                <a16:creationId xmlns:a16="http://schemas.microsoft.com/office/drawing/2014/main" id="{BC28AE2B-EE59-F245-A1FF-338CA4AA99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9787" y="6199380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87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5D7C1-AE0A-4C65-8404-2BDF7A3E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Kanban Practices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6B1194-B79C-445D-B7A4-E8823E4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4D3310-9C20-4DD6-AC0D-A6B7E2997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CS30500        Copyright (c) In-Young Ko, KAIST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C02EA-E8F2-4A5C-A26B-4967A6FB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1115F-B8DE-4446-A1B8-38B08C858F71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BC28AE2B-EE59-F245-A1FF-338CA4AA99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0485" y="923182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2A0F8271-8CFA-7146-A7B1-EEB461EE1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4400"/>
            <a:ext cx="11055019" cy="2819400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prstClr val="black"/>
                </a:solidFill>
              </a:rPr>
              <a:t>Visualizing workflow using a </a:t>
            </a:r>
            <a:r>
              <a:rPr lang="en-US" altLang="ko-KR" sz="2400" i="1" dirty="0">
                <a:solidFill>
                  <a:srgbClr val="0432FF"/>
                </a:solidFill>
              </a:rPr>
              <a:t>Kanban board – </a:t>
            </a:r>
            <a:r>
              <a:rPr lang="en-US" altLang="ko-KR" sz="2400" dirty="0">
                <a:solidFill>
                  <a:prstClr val="black"/>
                </a:solidFill>
              </a:rPr>
              <a:t>a clear representation of all project </a:t>
            </a:r>
            <a:r>
              <a:rPr lang="en-US" altLang="ko-KR" sz="2400" u="sng" dirty="0">
                <a:solidFill>
                  <a:prstClr val="black"/>
                </a:solidFill>
              </a:rPr>
              <a:t>activities</a:t>
            </a:r>
            <a:r>
              <a:rPr lang="en-US" altLang="ko-KR" sz="2400" dirty="0">
                <a:solidFill>
                  <a:prstClr val="black"/>
                </a:solidFill>
              </a:rPr>
              <a:t>, </a:t>
            </a:r>
            <a:r>
              <a:rPr lang="en-US" altLang="ko-KR" sz="2400" u="sng" dirty="0">
                <a:solidFill>
                  <a:prstClr val="black"/>
                </a:solidFill>
              </a:rPr>
              <a:t>responsible persons</a:t>
            </a:r>
            <a:r>
              <a:rPr lang="en-US" altLang="ko-KR" sz="2400" dirty="0">
                <a:solidFill>
                  <a:prstClr val="black"/>
                </a:solidFill>
              </a:rPr>
              <a:t>, and </a:t>
            </a:r>
            <a:r>
              <a:rPr lang="en-US" altLang="ko-KR" sz="2400" u="sng" dirty="0">
                <a:solidFill>
                  <a:prstClr val="black"/>
                </a:solidFill>
              </a:rPr>
              <a:t>progress</a:t>
            </a:r>
            <a:endParaRPr lang="en-US" altLang="ko-KR" sz="2400" i="1" u="sng" dirty="0">
              <a:solidFill>
                <a:srgbClr val="0432FF"/>
              </a:solidFill>
            </a:endParaRPr>
          </a:p>
          <a:p>
            <a:r>
              <a:rPr lang="en-US" altLang="ko-KR" sz="2400" dirty="0">
                <a:solidFill>
                  <a:prstClr val="black"/>
                </a:solidFill>
              </a:rPr>
              <a:t>Limiting the amount of </a:t>
            </a:r>
            <a:r>
              <a:rPr lang="en-US" altLang="ko-KR" sz="2400" i="1" dirty="0">
                <a:solidFill>
                  <a:srgbClr val="0432FF"/>
                </a:solidFill>
              </a:rPr>
              <a:t>work in progress (WIP)</a:t>
            </a:r>
            <a:r>
              <a:rPr lang="en-US" altLang="ko-KR" sz="2400" dirty="0">
                <a:solidFill>
                  <a:prstClr val="black"/>
                </a:solidFill>
              </a:rPr>
              <a:t> at any given time</a:t>
            </a:r>
          </a:p>
          <a:p>
            <a:r>
              <a:rPr lang="en-US" altLang="ko-KR" sz="2400" dirty="0">
                <a:solidFill>
                  <a:prstClr val="black"/>
                </a:solidFill>
              </a:rPr>
              <a:t>Managing workflow to </a:t>
            </a:r>
            <a:r>
              <a:rPr lang="en-US" altLang="ko-KR" sz="2400" u="sng" dirty="0">
                <a:solidFill>
                  <a:prstClr val="black"/>
                </a:solidFill>
              </a:rPr>
              <a:t>reduce waste</a:t>
            </a:r>
            <a:r>
              <a:rPr lang="en-US" altLang="ko-KR" sz="2400" dirty="0">
                <a:solidFill>
                  <a:prstClr val="black"/>
                </a:solidFill>
              </a:rPr>
              <a:t> by understanding the </a:t>
            </a:r>
            <a:r>
              <a:rPr lang="en-US" altLang="ko-KR" sz="2400" u="sng" dirty="0">
                <a:solidFill>
                  <a:prstClr val="black"/>
                </a:solidFill>
              </a:rPr>
              <a:t>current value flow</a:t>
            </a:r>
          </a:p>
          <a:p>
            <a:r>
              <a:rPr lang="en-US" altLang="ko-KR" sz="2400" dirty="0">
                <a:solidFill>
                  <a:prstClr val="black"/>
                </a:solidFill>
              </a:rPr>
              <a:t>Making process policies </a:t>
            </a:r>
            <a:r>
              <a:rPr lang="en-US" altLang="ko-KR" sz="2400" u="sng" dirty="0">
                <a:solidFill>
                  <a:prstClr val="black"/>
                </a:solidFill>
              </a:rPr>
              <a:t>explicit</a:t>
            </a:r>
            <a:r>
              <a:rPr lang="en-US" altLang="ko-KR" sz="2400" dirty="0">
                <a:solidFill>
                  <a:prstClr val="black"/>
                </a:solidFill>
              </a:rPr>
              <a:t> and the criteria used to define “done”</a:t>
            </a:r>
          </a:p>
          <a:p>
            <a:endParaRPr lang="ko-Kore-KR" altLang="en-US" sz="2400" dirty="0"/>
          </a:p>
        </p:txBody>
      </p:sp>
      <p:pic>
        <p:nvPicPr>
          <p:cNvPr id="13" name="Picture 11" descr="A Kanban framework consists of 6 verticals which, from left to right, are: backlog, selected, analysis, development, testing, and done. ">
            <a:extLst>
              <a:ext uri="{FF2B5EF4-FFF2-40B4-BE49-F238E27FC236}">
                <a16:creationId xmlns:a16="http://schemas.microsoft.com/office/drawing/2014/main" id="{97ECFC23-5B75-B843-8B40-87014E29501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5"/>
          <a:stretch/>
        </p:blipFill>
        <p:spPr>
          <a:xfrm>
            <a:off x="6493275" y="3681746"/>
            <a:ext cx="5393925" cy="26428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CE605B-26D6-8244-BC6B-D8A0DDB8C2F7}"/>
              </a:ext>
            </a:extLst>
          </p:cNvPr>
          <p:cNvSpPr/>
          <p:nvPr/>
        </p:nvSpPr>
        <p:spPr>
          <a:xfrm>
            <a:off x="600456" y="3435986"/>
            <a:ext cx="5495544" cy="2475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272"/>
              </a:spcBef>
              <a:buFont typeface="Arial" panose="020B0604020202020204" pitchFamily="34" charset="0"/>
              <a:buChar char="•"/>
            </a:pPr>
            <a:r>
              <a:rPr kumimoji="1" lang="en-US" altLang="ko-KR" sz="2400" dirty="0">
                <a:solidFill>
                  <a:prstClr val="black"/>
                </a:solidFill>
                <a:latin typeface="Arial" charset="0"/>
                <a:cs typeface="Arial" charset="0"/>
              </a:rPr>
              <a:t>Focusing on </a:t>
            </a:r>
            <a:r>
              <a:rPr kumimoji="1" lang="en-US" altLang="ko-KR" sz="2400" u="sng" dirty="0">
                <a:solidFill>
                  <a:prstClr val="black"/>
                </a:solidFill>
                <a:latin typeface="Arial" charset="0"/>
                <a:cs typeface="Arial" charset="0"/>
              </a:rPr>
              <a:t>continuous improvement</a:t>
            </a:r>
            <a:r>
              <a:rPr kumimoji="1" lang="en-US" altLang="ko-KR" sz="2400" dirty="0">
                <a:solidFill>
                  <a:prstClr val="black"/>
                </a:solidFill>
                <a:latin typeface="Arial" charset="0"/>
                <a:cs typeface="Arial" charset="0"/>
              </a:rPr>
              <a:t> by creating </a:t>
            </a:r>
            <a:r>
              <a:rPr kumimoji="1" lang="en-US" altLang="ko-KR" sz="2400" u="sng" dirty="0">
                <a:solidFill>
                  <a:prstClr val="black"/>
                </a:solidFill>
                <a:latin typeface="Arial" charset="0"/>
                <a:cs typeface="Arial" charset="0"/>
              </a:rPr>
              <a:t>feedback loops</a:t>
            </a:r>
            <a:r>
              <a:rPr kumimoji="1" lang="en-US" altLang="ko-KR" sz="2400" dirty="0">
                <a:solidFill>
                  <a:prstClr val="black"/>
                </a:solidFill>
                <a:latin typeface="Arial" charset="0"/>
                <a:cs typeface="Arial" charset="0"/>
              </a:rPr>
              <a:t> where changes are introduced</a:t>
            </a:r>
          </a:p>
          <a:p>
            <a:pPr marL="342900" lvl="0" indent="-342900">
              <a:spcBef>
                <a:spcPts val="1272"/>
              </a:spcBef>
              <a:buFont typeface="Arial" panose="020B0604020202020204" pitchFamily="34" charset="0"/>
              <a:buChar char="•"/>
            </a:pPr>
            <a:r>
              <a:rPr kumimoji="1" lang="en-US" altLang="ko-KR" sz="2400" dirty="0">
                <a:solidFill>
                  <a:prstClr val="black"/>
                </a:solidFill>
                <a:latin typeface="Arial" charset="0"/>
                <a:cs typeface="Arial" charset="0"/>
              </a:rPr>
              <a:t>Make process changes </a:t>
            </a:r>
            <a:r>
              <a:rPr kumimoji="1" lang="en-US" altLang="ko-KR" sz="2400" u="sng" dirty="0">
                <a:solidFill>
                  <a:prstClr val="black"/>
                </a:solidFill>
                <a:latin typeface="Arial" charset="0"/>
                <a:cs typeface="Arial" charset="0"/>
              </a:rPr>
              <a:t>collaboratively</a:t>
            </a:r>
            <a:r>
              <a:rPr kumimoji="1" lang="en-US" altLang="ko-KR" sz="2400" dirty="0">
                <a:solidFill>
                  <a:prstClr val="black"/>
                </a:solidFill>
                <a:latin typeface="Arial" charset="0"/>
                <a:cs typeface="Arial" charset="0"/>
              </a:rPr>
              <a:t> and involve all stakeholders as needed</a:t>
            </a:r>
          </a:p>
        </p:txBody>
      </p:sp>
    </p:spTree>
    <p:extLst>
      <p:ext uri="{BB962C8B-B14F-4D97-AF65-F5344CB8AC3E}">
        <p14:creationId xmlns:p14="http://schemas.microsoft.com/office/powerpoint/2010/main" val="3363444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D3CF5-7ECE-F84A-9D7A-62B6DDC1B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Pros and Cons of Kanban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1D450D-5D0F-8943-AE16-C1B1FCE2D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ore-KR" dirty="0"/>
              <a:t>Pros</a:t>
            </a:r>
          </a:p>
          <a:p>
            <a:pPr lvl="1"/>
            <a:r>
              <a:rPr lang="en-US" altLang="ko-Kore-KR" dirty="0"/>
              <a:t>Lower budget and time requirements</a:t>
            </a:r>
          </a:p>
          <a:p>
            <a:pPr lvl="1"/>
            <a:r>
              <a:rPr lang="en-US" altLang="ko-Kore-KR" dirty="0"/>
              <a:t>Allows early product delivery</a:t>
            </a:r>
          </a:p>
          <a:p>
            <a:pPr lvl="1"/>
            <a:r>
              <a:rPr lang="en-US" altLang="ko-Kore-KR" dirty="0"/>
              <a:t>Process policies written down</a:t>
            </a:r>
          </a:p>
          <a:p>
            <a:pPr lvl="1"/>
            <a:r>
              <a:rPr lang="en-US" altLang="ko-Kore-KR" dirty="0"/>
              <a:t>Continuous process improvement</a:t>
            </a:r>
          </a:p>
          <a:p>
            <a:r>
              <a:rPr lang="en-US" altLang="ko-Kore-KR" dirty="0"/>
              <a:t>Cons</a:t>
            </a:r>
          </a:p>
          <a:p>
            <a:pPr lvl="1"/>
            <a:r>
              <a:rPr lang="en-US" altLang="ko-Kore-KR" dirty="0"/>
              <a:t>Team </a:t>
            </a:r>
            <a:r>
              <a:rPr lang="en-US" altLang="ko-Kore-KR" dirty="0">
                <a:solidFill>
                  <a:srgbClr val="0432FF"/>
                </a:solidFill>
              </a:rPr>
              <a:t>collaboration skills</a:t>
            </a:r>
            <a:r>
              <a:rPr lang="en-US" altLang="ko-Kore-KR" dirty="0"/>
              <a:t> determine success</a:t>
            </a:r>
          </a:p>
          <a:p>
            <a:pPr lvl="1"/>
            <a:r>
              <a:rPr lang="en-US" altLang="ko-Kore-KR" dirty="0"/>
              <a:t>Poor </a:t>
            </a:r>
            <a:r>
              <a:rPr lang="en-US" altLang="ko-Kore-KR" dirty="0">
                <a:solidFill>
                  <a:srgbClr val="0432FF"/>
                </a:solidFill>
              </a:rPr>
              <a:t>business analysis</a:t>
            </a:r>
            <a:r>
              <a:rPr lang="en-US" altLang="ko-Kore-KR" dirty="0"/>
              <a:t> can doom the project</a:t>
            </a:r>
          </a:p>
          <a:p>
            <a:pPr lvl="1"/>
            <a:r>
              <a:rPr lang="en-US" altLang="ko-Kore-KR" dirty="0"/>
              <a:t>Flexibility can cause developers to lose focus</a:t>
            </a:r>
          </a:p>
          <a:p>
            <a:pPr lvl="1"/>
            <a:r>
              <a:rPr lang="en-US" altLang="ko-Kore-KR" dirty="0"/>
              <a:t>Developer reluctance to use </a:t>
            </a:r>
            <a:r>
              <a:rPr lang="en-US" altLang="ko-Kore-KR" dirty="0">
                <a:solidFill>
                  <a:srgbClr val="0432FF"/>
                </a:solidFill>
              </a:rPr>
              <a:t>measurement</a:t>
            </a:r>
          </a:p>
          <a:p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3691F-7910-DB4C-82D9-35291FDA0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F65F7C-8B08-F547-9C6C-353D1CA3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B58CC-51A6-3F43-97E5-C99F85A1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13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46D1FCA-0E8D-C74C-B77E-A8B2DF57D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524" y="914401"/>
            <a:ext cx="5441276" cy="25411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B7118BF-2801-1D46-9970-4870747419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1914" y="6129943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B3FE8A9-4608-1C25-85BE-A75B09AE4D8A}"/>
              </a:ext>
            </a:extLst>
          </p:cNvPr>
          <p:cNvSpPr/>
          <p:nvPr/>
        </p:nvSpPr>
        <p:spPr>
          <a:xfrm>
            <a:off x="11283619" y="2989098"/>
            <a:ext cx="7619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[Shi19]</a:t>
            </a:r>
            <a:endParaRPr lang="ko-Kore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44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16810-FE09-D041-A839-133E4F7D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DevOps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3F1DAB-95EF-6C4E-AC99-62ECEF3F4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473684-64F1-B343-856A-3B618C93D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5B8CE1-BB5B-3B4F-8CF6-89FA5E457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CB231A-6EE2-EA42-B1C0-E50C5D176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232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CC460-2A5B-8F4B-A065-F95ABE9CF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Challenge of Software Delivery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26BBC-175A-F749-B15D-75CD5CA63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ore-KR" sz="2400" dirty="0"/>
              <a:t>Effectively dealing with </a:t>
            </a:r>
            <a:r>
              <a:rPr lang="en-US" altLang="ko-Kore-KR" sz="2400" u="sng" dirty="0"/>
              <a:t>rapidly changing competitive landscapes</a:t>
            </a:r>
          </a:p>
          <a:p>
            <a:r>
              <a:rPr lang="en-US" altLang="ko-Kore-KR" sz="2400" dirty="0"/>
              <a:t>Meeting and managing </a:t>
            </a:r>
            <a:r>
              <a:rPr lang="en-US" altLang="ko-Kore-KR" sz="2400" u="sng" dirty="0"/>
              <a:t>evolving security requirements</a:t>
            </a:r>
            <a:r>
              <a:rPr lang="en-US" altLang="ko-Kore-KR" sz="2400" dirty="0"/>
              <a:t>, and </a:t>
            </a:r>
            <a:r>
              <a:rPr lang="en-US" altLang="ko-Kore-KR" sz="2400" u="sng" dirty="0"/>
              <a:t>performance scalability</a:t>
            </a:r>
          </a:p>
          <a:p>
            <a:r>
              <a:rPr lang="en-US" altLang="ko-Kore-KR" sz="2400" dirty="0"/>
              <a:t>Bridging the gap between </a:t>
            </a:r>
            <a:r>
              <a:rPr lang="en-US" altLang="ko-Kore-KR" sz="2400" u="sng" dirty="0">
                <a:highlight>
                  <a:srgbClr val="00FF00"/>
                </a:highlight>
              </a:rPr>
              <a:t>operations stability</a:t>
            </a:r>
            <a:r>
              <a:rPr lang="en-US" altLang="ko-Kore-KR" sz="2400" dirty="0">
                <a:highlight>
                  <a:srgbClr val="00FF00"/>
                </a:highlight>
              </a:rPr>
              <a:t> </a:t>
            </a:r>
            <a:r>
              <a:rPr lang="en-US" altLang="ko-Kore-KR" sz="2400" dirty="0"/>
              <a:t>and </a:t>
            </a:r>
            <a:r>
              <a:rPr lang="en-US" altLang="ko-Kore-KR" sz="2400" u="sng" dirty="0"/>
              <a:t>rapid feature development</a:t>
            </a:r>
          </a:p>
          <a:p>
            <a:r>
              <a:rPr lang="en-US" altLang="ko-Kore-KR" sz="2400" dirty="0"/>
              <a:t>Many (thousands of) </a:t>
            </a:r>
            <a:r>
              <a:rPr lang="en-US" altLang="ko-Kore-KR" sz="2400" u="sng" dirty="0"/>
              <a:t>independent software teams</a:t>
            </a:r>
            <a:r>
              <a:rPr lang="en-US" altLang="ko-Kore-KR" sz="2400" dirty="0"/>
              <a:t> should be able to work in parallel to deliver software quickly, securely, and reliably</a:t>
            </a:r>
          </a:p>
          <a:p>
            <a:endParaRPr lang="ko-Kore-KR" altLang="en-US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ABC29F-819F-DC49-857E-D3B2885D7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4BD6B0-66F0-C344-B153-E769DFDD6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D6C4D-11DA-C348-83D2-FDC0269EA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15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F2EC2-8E04-3A47-ADDB-442234368FD9}"/>
              </a:ext>
            </a:extLst>
          </p:cNvPr>
          <p:cNvSpPr/>
          <p:nvPr/>
        </p:nvSpPr>
        <p:spPr>
          <a:xfrm>
            <a:off x="2362200" y="759768"/>
            <a:ext cx="706983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[Ama17] “Practicing Continuous Integration and Continuous Delivery on AWS”, AWS White paper, Amazon Web Services, Inc., 2017 </a:t>
            </a:r>
            <a:endParaRPr lang="ko-Kore-KR" alt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2D0E9B8-F9D1-0B4D-B755-60075C54D9F2}"/>
              </a:ext>
            </a:extLst>
          </p:cNvPr>
          <p:cNvGrpSpPr/>
          <p:nvPr/>
        </p:nvGrpSpPr>
        <p:grpSpPr>
          <a:xfrm>
            <a:off x="3563889" y="3930295"/>
            <a:ext cx="4710549" cy="2508568"/>
            <a:chOff x="2039888" y="3930295"/>
            <a:chExt cx="4710549" cy="2508568"/>
          </a:xfrm>
        </p:grpSpPr>
        <p:pic>
          <p:nvPicPr>
            <p:cNvPr id="5122" name="Picture 2" descr="devops">
              <a:extLst>
                <a:ext uri="{FF2B5EF4-FFF2-40B4-BE49-F238E27FC236}">
                  <a16:creationId xmlns:a16="http://schemas.microsoft.com/office/drawing/2014/main" id="{FDEAF2D8-29DF-C949-9422-57B2EF5DA6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5" t="8870" r="5290" b="3057"/>
            <a:stretch/>
          </p:blipFill>
          <p:spPr bwMode="auto">
            <a:xfrm>
              <a:off x="2039888" y="3930295"/>
              <a:ext cx="4666456" cy="25085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97621A8-A5DF-AC4C-90C7-70D3295FD191}"/>
                </a:ext>
              </a:extLst>
            </p:cNvPr>
            <p:cNvSpPr/>
            <p:nvPr/>
          </p:nvSpPr>
          <p:spPr>
            <a:xfrm>
              <a:off x="3960753" y="6109156"/>
              <a:ext cx="278968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ore-KR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https://</a:t>
              </a:r>
              <a:r>
                <a:rPr lang="en-US" altLang="ko-Kore-KR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jaxenter.com</a:t>
              </a:r>
              <a:r>
                <a:rPr lang="en-US" altLang="ko-Kore-KR" sz="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/cloud-native-devops-160928.html</a:t>
              </a:r>
              <a:endParaRPr lang="ko-Kore-KR" altLang="en-US" sz="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0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BC2E9-7AFA-0146-A64C-AEFA59FC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DevOps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8C235-99A6-ED45-A96C-396375C1B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038C2B-0BE1-F741-87D5-917649342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353A4-A44D-CA45-A93B-887540D2E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16</a:t>
            </a:fld>
            <a:endParaRPr lang="ko-KR" altLang="en-US" dirty="0"/>
          </a:p>
        </p:txBody>
      </p:sp>
      <p:sp>
        <p:nvSpPr>
          <p:cNvPr id="7" name="텍스트 상자 2">
            <a:extLst>
              <a:ext uri="{FF2B5EF4-FFF2-40B4-BE49-F238E27FC236}">
                <a16:creationId xmlns:a16="http://schemas.microsoft.com/office/drawing/2014/main" id="{3694B172-66FF-8F4F-9742-3A72FFE7997C}"/>
              </a:ext>
            </a:extLst>
          </p:cNvPr>
          <p:cNvSpPr txBox="1"/>
          <p:nvPr/>
        </p:nvSpPr>
        <p:spPr>
          <a:xfrm>
            <a:off x="609600" y="846774"/>
            <a:ext cx="10896600" cy="9144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</a:pPr>
            <a:r>
              <a:rPr kumimoji="1" lang="en-US" altLang="ko-KR" i="1" dirty="0">
                <a:latin typeface="Arial" charset="0"/>
                <a:ea typeface="Arial" charset="0"/>
                <a:cs typeface="Arial" charset="0"/>
              </a:rPr>
              <a:t>“</a:t>
            </a:r>
            <a:r>
              <a:rPr kumimoji="1" lang="en-US" altLang="ko-KR" b="1" i="1" dirty="0">
                <a:latin typeface="Arial" charset="0"/>
                <a:ea typeface="Arial" charset="0"/>
                <a:cs typeface="Arial" charset="0"/>
              </a:rPr>
              <a:t>DevOps</a:t>
            </a:r>
            <a:r>
              <a:rPr kumimoji="1" lang="en-US" altLang="ko-KR" i="1" dirty="0">
                <a:latin typeface="Arial" charset="0"/>
                <a:ea typeface="Arial" charset="0"/>
                <a:cs typeface="Arial" charset="0"/>
              </a:rPr>
              <a:t> is a set of practices intended to </a:t>
            </a:r>
            <a:r>
              <a:rPr kumimoji="1" lang="en-US" altLang="ko-KR" i="1" u="sng" dirty="0">
                <a:latin typeface="Arial" charset="0"/>
                <a:ea typeface="Arial" charset="0"/>
                <a:cs typeface="Arial" charset="0"/>
              </a:rPr>
              <a:t>reduce the time</a:t>
            </a:r>
            <a:r>
              <a:rPr kumimoji="1" lang="en-US" altLang="ko-KR" i="1" dirty="0">
                <a:latin typeface="Arial" charset="0"/>
                <a:ea typeface="Arial" charset="0"/>
                <a:cs typeface="Arial" charset="0"/>
              </a:rPr>
              <a:t> between committing a change to a system and the change being placed into normal production, while </a:t>
            </a:r>
            <a:r>
              <a:rPr kumimoji="1" lang="en-US" altLang="ko-KR" i="1" u="sng" dirty="0">
                <a:latin typeface="Arial" charset="0"/>
                <a:ea typeface="Arial" charset="0"/>
                <a:cs typeface="Arial" charset="0"/>
              </a:rPr>
              <a:t>ensuring high quality</a:t>
            </a:r>
            <a:r>
              <a:rPr kumimoji="1" lang="en-US" altLang="ko-KR" i="1" dirty="0">
                <a:latin typeface="Arial" charset="0"/>
                <a:ea typeface="Arial" charset="0"/>
                <a:cs typeface="Arial" charset="0"/>
              </a:rPr>
              <a:t>.” </a:t>
            </a:r>
            <a:r>
              <a:rPr kumimoji="1" lang="en-US" altLang="ko-KR" sz="1200" i="1" dirty="0">
                <a:latin typeface="Arial" charset="0"/>
                <a:ea typeface="Arial" charset="0"/>
                <a:cs typeface="Arial" charset="0"/>
              </a:rPr>
              <a:t>[Bass et al.] </a:t>
            </a:r>
            <a:endParaRPr kumimoji="1" lang="ko-KR" altLang="en-US" i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415C9F2-F0D3-8745-8C1D-37A693051683}"/>
              </a:ext>
            </a:extLst>
          </p:cNvPr>
          <p:cNvGrpSpPr/>
          <p:nvPr/>
        </p:nvGrpSpPr>
        <p:grpSpPr>
          <a:xfrm>
            <a:off x="3049643" y="2703216"/>
            <a:ext cx="5830437" cy="3244606"/>
            <a:chOff x="1525642" y="2703216"/>
            <a:chExt cx="5830437" cy="3244606"/>
          </a:xfrm>
        </p:grpSpPr>
        <p:sp>
          <p:nvSpPr>
            <p:cNvPr id="9" name="Shape 100">
              <a:extLst>
                <a:ext uri="{FF2B5EF4-FFF2-40B4-BE49-F238E27FC236}">
                  <a16:creationId xmlns:a16="http://schemas.microsoft.com/office/drawing/2014/main" id="{883394C6-1715-504F-9FF8-8D3022E60943}"/>
                </a:ext>
              </a:extLst>
            </p:cNvPr>
            <p:cNvSpPr/>
            <p:nvPr/>
          </p:nvSpPr>
          <p:spPr>
            <a:xfrm rot="-7321897">
              <a:off x="4203776" y="2795519"/>
              <a:ext cx="3244606" cy="3060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586" y="120000"/>
                  </a:moveTo>
                  <a:cubicBezTo>
                    <a:pt x="85884" y="120000"/>
                    <a:pt x="109982" y="96390"/>
                    <a:pt x="112880" y="66134"/>
                  </a:cubicBezTo>
                  <a:lnTo>
                    <a:pt x="112993" y="63753"/>
                  </a:lnTo>
                  <a:lnTo>
                    <a:pt x="119970" y="67424"/>
                  </a:lnTo>
                  <a:lnTo>
                    <a:pt x="120000" y="67424"/>
                  </a:lnTo>
                  <a:lnTo>
                    <a:pt x="107163" y="33244"/>
                  </a:lnTo>
                  <a:lnTo>
                    <a:pt x="94327" y="67424"/>
                  </a:lnTo>
                  <a:lnTo>
                    <a:pt x="94357" y="67424"/>
                  </a:lnTo>
                  <a:lnTo>
                    <a:pt x="100939" y="63961"/>
                  </a:lnTo>
                  <a:lnTo>
                    <a:pt x="100897" y="64828"/>
                  </a:lnTo>
                  <a:cubicBezTo>
                    <a:pt x="98616" y="88644"/>
                    <a:pt x="79648" y="107228"/>
                    <a:pt x="56586" y="107228"/>
                  </a:cubicBezTo>
                  <a:cubicBezTo>
                    <a:pt x="31986" y="107228"/>
                    <a:pt x="12044" y="86083"/>
                    <a:pt x="12044" y="60000"/>
                  </a:cubicBezTo>
                  <a:cubicBezTo>
                    <a:pt x="12044" y="33916"/>
                    <a:pt x="31986" y="12771"/>
                    <a:pt x="56586" y="12771"/>
                  </a:cubicBezTo>
                  <a:lnTo>
                    <a:pt x="56586" y="0"/>
                  </a:lnTo>
                  <a:cubicBezTo>
                    <a:pt x="25334" y="0"/>
                    <a:pt x="0" y="26862"/>
                    <a:pt x="0" y="60000"/>
                  </a:cubicBezTo>
                  <a:cubicBezTo>
                    <a:pt x="0" y="93137"/>
                    <a:pt x="25334" y="120000"/>
                    <a:pt x="56586" y="120000"/>
                  </a:cubicBezTo>
                  <a:close/>
                </a:path>
              </a:pathLst>
            </a:custGeom>
            <a:gradFill>
              <a:gsLst>
                <a:gs pos="0">
                  <a:srgbClr val="2E75B5"/>
                </a:gs>
                <a:gs pos="48000">
                  <a:srgbClr val="5B9BD5"/>
                </a:gs>
                <a:gs pos="100000">
                  <a:srgbClr val="9CC2E5"/>
                </a:gs>
              </a:gsLst>
              <a:lin ang="27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defRPr/>
              </a:pPr>
              <a:endParaRPr sz="16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Shape 101">
              <a:extLst>
                <a:ext uri="{FF2B5EF4-FFF2-40B4-BE49-F238E27FC236}">
                  <a16:creationId xmlns:a16="http://schemas.microsoft.com/office/drawing/2014/main" id="{B524C903-5048-B345-A2F2-3B335320ACD2}"/>
                </a:ext>
              </a:extLst>
            </p:cNvPr>
            <p:cNvSpPr/>
            <p:nvPr/>
          </p:nvSpPr>
          <p:spPr>
            <a:xfrm rot="-1857239" flipH="1">
              <a:off x="4225819" y="3637294"/>
              <a:ext cx="624322" cy="178502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357"/>
                  </a:moveTo>
                  <a:lnTo>
                    <a:pt x="61524" y="0"/>
                  </a:lnTo>
                  <a:cubicBezTo>
                    <a:pt x="61079" y="31647"/>
                    <a:pt x="142587" y="77552"/>
                    <a:pt x="113868" y="120000"/>
                  </a:cubicBezTo>
                  <a:lnTo>
                    <a:pt x="53870" y="117329"/>
                  </a:lnTo>
                  <a:cubicBezTo>
                    <a:pt x="72695" y="74450"/>
                    <a:pt x="12546" y="51517"/>
                    <a:pt x="0" y="357"/>
                  </a:cubicBezTo>
                  <a:close/>
                </a:path>
              </a:pathLst>
            </a:custGeom>
            <a:gradFill>
              <a:gsLst>
                <a:gs pos="0">
                  <a:srgbClr val="8DBF6B"/>
                </a:gs>
                <a:gs pos="100000">
                  <a:srgbClr val="4689C6"/>
                </a:gs>
              </a:gsLst>
              <a:lin ang="54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 latinLnBrk="0"/>
              <a:endParaRPr sz="16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Shape 102">
              <a:extLst>
                <a:ext uri="{FF2B5EF4-FFF2-40B4-BE49-F238E27FC236}">
                  <a16:creationId xmlns:a16="http://schemas.microsoft.com/office/drawing/2014/main" id="{2C9E88A9-6A3B-FC40-9A37-7E9394132AAB}"/>
                </a:ext>
              </a:extLst>
            </p:cNvPr>
            <p:cNvSpPr/>
            <p:nvPr/>
          </p:nvSpPr>
          <p:spPr>
            <a:xfrm flipH="1">
              <a:off x="1525642" y="2871497"/>
              <a:ext cx="3042000" cy="3042000"/>
            </a:xfrm>
            <a:prstGeom prst="blockArc">
              <a:avLst>
                <a:gd name="adj1" fmla="val 12649023"/>
                <a:gd name="adj2" fmla="val 9416305"/>
                <a:gd name="adj3" fmla="val 10526"/>
              </a:avLst>
            </a:prstGeom>
            <a:gradFill>
              <a:gsLst>
                <a:gs pos="0">
                  <a:srgbClr val="548135"/>
                </a:gs>
                <a:gs pos="48000">
                  <a:srgbClr val="70AD47"/>
                </a:gs>
                <a:gs pos="100000">
                  <a:srgbClr val="A8D08C"/>
                </a:gs>
              </a:gsLst>
              <a:lin ang="162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>
                <a:defRPr/>
              </a:pPr>
              <a:endParaRPr sz="16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03">
              <a:extLst>
                <a:ext uri="{FF2B5EF4-FFF2-40B4-BE49-F238E27FC236}">
                  <a16:creationId xmlns:a16="http://schemas.microsoft.com/office/drawing/2014/main" id="{EC355F00-5F8B-DE48-9799-EE2F94A2FF6E}"/>
                </a:ext>
              </a:extLst>
            </p:cNvPr>
            <p:cNvSpPr txBox="1"/>
            <p:nvPr/>
          </p:nvSpPr>
          <p:spPr>
            <a:xfrm>
              <a:off x="1784013" y="3953471"/>
              <a:ext cx="2543570" cy="923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 latinLnBrk="0">
                <a:buClr>
                  <a:srgbClr val="385623"/>
                </a:buClr>
                <a:buSzPct val="25000"/>
                <a:buFont typeface="Arial"/>
                <a:buNone/>
              </a:pPr>
              <a:r>
                <a:rPr lang="en-US" altLang="ko-KR" sz="2400" b="1" kern="0" dirty="0">
                  <a:solidFill>
                    <a:srgbClr val="385623"/>
                  </a:solidFill>
                  <a:latin typeface="Arial"/>
                  <a:ea typeface="Arial"/>
                  <a:cs typeface="Arial"/>
                  <a:sym typeface="Arial"/>
                </a:rPr>
                <a:t>Development</a:t>
              </a:r>
              <a:endParaRPr lang="ko-KR" altLang="en-US" sz="2400" b="1" kern="0" dirty="0">
                <a:solidFill>
                  <a:srgbClr val="38562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04">
              <a:extLst>
                <a:ext uri="{FF2B5EF4-FFF2-40B4-BE49-F238E27FC236}">
                  <a16:creationId xmlns:a16="http://schemas.microsoft.com/office/drawing/2014/main" id="{07E9C388-1A98-8742-ADA4-CD371D7EC655}"/>
                </a:ext>
              </a:extLst>
            </p:cNvPr>
            <p:cNvSpPr txBox="1"/>
            <p:nvPr/>
          </p:nvSpPr>
          <p:spPr>
            <a:xfrm>
              <a:off x="4711876" y="3953471"/>
              <a:ext cx="2313343" cy="923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algn="ctr" latinLnBrk="0">
                <a:buClr>
                  <a:srgbClr val="1E4E79"/>
                </a:buClr>
                <a:buSzPct val="25000"/>
                <a:buFont typeface="Arial"/>
                <a:buNone/>
              </a:pPr>
              <a:r>
                <a:rPr lang="en-US" altLang="ko-KR" sz="2400" b="1" kern="0" dirty="0">
                  <a:solidFill>
                    <a:srgbClr val="1E4E79"/>
                  </a:solidFill>
                  <a:latin typeface="Arial"/>
                  <a:ea typeface="Arial"/>
                  <a:cs typeface="Arial"/>
                  <a:sym typeface="Arial"/>
                </a:rPr>
                <a:t>Operations</a:t>
              </a:r>
              <a:endParaRPr lang="ko-KR" altLang="en-US" sz="2400" b="1" kern="0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Shape 118">
            <a:extLst>
              <a:ext uri="{FF2B5EF4-FFF2-40B4-BE49-F238E27FC236}">
                <a16:creationId xmlns:a16="http://schemas.microsoft.com/office/drawing/2014/main" id="{448A9434-3752-704F-AA2B-9469321C41B0}"/>
              </a:ext>
            </a:extLst>
          </p:cNvPr>
          <p:cNvSpPr txBox="1"/>
          <p:nvPr/>
        </p:nvSpPr>
        <p:spPr>
          <a:xfrm>
            <a:off x="3352800" y="5795039"/>
            <a:ext cx="2254210" cy="412555"/>
          </a:xfrm>
          <a:prstGeom prst="rect">
            <a:avLst/>
          </a:prstGeom>
          <a:solidFill>
            <a:srgbClr val="E1EFD8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algn="ctr" latinLnBrk="0">
              <a:buSzPct val="25000"/>
              <a:defRPr/>
            </a:pPr>
            <a:r>
              <a:rPr lang="en-US" altLang="ko-KR" sz="2400" b="1" kern="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  <a:endParaRPr lang="ko-KR" altLang="en-US" sz="2400" b="1" kern="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Shape 115">
            <a:extLst>
              <a:ext uri="{FF2B5EF4-FFF2-40B4-BE49-F238E27FC236}">
                <a16:creationId xmlns:a16="http://schemas.microsoft.com/office/drawing/2014/main" id="{81B187E8-2BED-6F40-8E70-6103397A6CE8}"/>
              </a:ext>
            </a:extLst>
          </p:cNvPr>
          <p:cNvSpPr txBox="1"/>
          <p:nvPr/>
        </p:nvSpPr>
        <p:spPr>
          <a:xfrm>
            <a:off x="6349096" y="5790632"/>
            <a:ext cx="1361571" cy="412555"/>
          </a:xfrm>
          <a:prstGeom prst="rect">
            <a:avLst/>
          </a:prstGeom>
          <a:solidFill>
            <a:srgbClr val="DDEAF6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algn="ctr">
              <a:buSzPct val="25000"/>
              <a:defRPr/>
            </a:pPr>
            <a:r>
              <a:rPr lang="en-US" altLang="ko-KR" sz="2400" b="1" kern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RELEASE</a:t>
            </a:r>
            <a:endParaRPr lang="ko-KR" altLang="en-US" sz="2400" b="1" kern="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18">
            <a:extLst>
              <a:ext uri="{FF2B5EF4-FFF2-40B4-BE49-F238E27FC236}">
                <a16:creationId xmlns:a16="http://schemas.microsoft.com/office/drawing/2014/main" id="{2E3AB973-807C-CE45-B415-90D5E1B7E90A}"/>
              </a:ext>
            </a:extLst>
          </p:cNvPr>
          <p:cNvSpPr txBox="1"/>
          <p:nvPr/>
        </p:nvSpPr>
        <p:spPr>
          <a:xfrm>
            <a:off x="1954428" y="4712797"/>
            <a:ext cx="1361571" cy="412555"/>
          </a:xfrm>
          <a:prstGeom prst="rect">
            <a:avLst/>
          </a:prstGeom>
          <a:solidFill>
            <a:srgbClr val="E1EFD8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algn="ctr" latinLnBrk="0">
              <a:buSzPct val="25000"/>
              <a:defRPr/>
            </a:pPr>
            <a:r>
              <a:rPr lang="en-US" altLang="ko-KR" sz="2400" b="1" kern="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DEVELOP</a:t>
            </a:r>
            <a:endParaRPr lang="ko-KR" altLang="en-US" sz="2400" b="1" kern="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18">
            <a:extLst>
              <a:ext uri="{FF2B5EF4-FFF2-40B4-BE49-F238E27FC236}">
                <a16:creationId xmlns:a16="http://schemas.microsoft.com/office/drawing/2014/main" id="{0945DA83-BAE1-A346-A48B-88985B25C28A}"/>
              </a:ext>
            </a:extLst>
          </p:cNvPr>
          <p:cNvSpPr txBox="1"/>
          <p:nvPr/>
        </p:nvSpPr>
        <p:spPr>
          <a:xfrm>
            <a:off x="1954428" y="3410203"/>
            <a:ext cx="1361571" cy="412555"/>
          </a:xfrm>
          <a:prstGeom prst="rect">
            <a:avLst/>
          </a:prstGeom>
          <a:solidFill>
            <a:srgbClr val="E1EFD8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algn="ctr" latinLnBrk="0">
              <a:buSzPct val="25000"/>
              <a:defRPr/>
            </a:pPr>
            <a:r>
              <a:rPr lang="en-US" altLang="ko-KR" sz="2400" b="1" kern="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BUILD</a:t>
            </a:r>
            <a:endParaRPr lang="ko-KR" altLang="en-US" sz="2400" b="1" kern="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Shape 118">
            <a:extLst>
              <a:ext uri="{FF2B5EF4-FFF2-40B4-BE49-F238E27FC236}">
                <a16:creationId xmlns:a16="http://schemas.microsoft.com/office/drawing/2014/main" id="{7A30AEA6-1DA3-7943-A391-3ADC59A56991}"/>
              </a:ext>
            </a:extLst>
          </p:cNvPr>
          <p:cNvSpPr txBox="1"/>
          <p:nvPr/>
        </p:nvSpPr>
        <p:spPr>
          <a:xfrm>
            <a:off x="4124830" y="2566743"/>
            <a:ext cx="1361571" cy="412555"/>
          </a:xfrm>
          <a:prstGeom prst="rect">
            <a:avLst/>
          </a:prstGeom>
          <a:solidFill>
            <a:srgbClr val="E1EFD8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algn="ctr" latinLnBrk="0">
              <a:buSzPct val="25000"/>
              <a:defRPr/>
            </a:pPr>
            <a:r>
              <a:rPr lang="en-US" altLang="ko-KR" sz="2400" b="1" kern="0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TEST</a:t>
            </a:r>
            <a:endParaRPr lang="ko-KR" altLang="en-US" sz="2400" b="1" kern="0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Shape 115">
            <a:extLst>
              <a:ext uri="{FF2B5EF4-FFF2-40B4-BE49-F238E27FC236}">
                <a16:creationId xmlns:a16="http://schemas.microsoft.com/office/drawing/2014/main" id="{8CBAB39F-BD99-8041-A712-D41CCE50062D}"/>
              </a:ext>
            </a:extLst>
          </p:cNvPr>
          <p:cNvSpPr txBox="1"/>
          <p:nvPr/>
        </p:nvSpPr>
        <p:spPr>
          <a:xfrm>
            <a:off x="8709424" y="4712797"/>
            <a:ext cx="1361571" cy="412555"/>
          </a:xfrm>
          <a:prstGeom prst="rect">
            <a:avLst/>
          </a:prstGeom>
          <a:solidFill>
            <a:srgbClr val="DDEAF6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>
            <a:defPPr>
              <a:defRPr lang="ko-KR"/>
            </a:defPPr>
            <a:lvl1pPr marR="0" lvl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 kumimoji="0" sz="2400" b="1" i="0" u="none" strike="noStrike" kern="0" cap="none" spc="0" normalizeH="0" baseline="0">
                <a:ln>
                  <a:noFill/>
                </a:ln>
                <a:solidFill>
                  <a:srgbClr val="2E75B5"/>
                </a:solidFill>
                <a:effectLst/>
                <a:uLnTx/>
                <a:uFillTx/>
                <a:latin typeface="Calibri"/>
                <a:ea typeface="Calibri"/>
                <a:cs typeface="Calibri"/>
              </a:defRPr>
            </a:lvl1pPr>
          </a:lstStyle>
          <a:p>
            <a:r>
              <a:rPr lang="en-US" altLang="ko-KR" dirty="0">
                <a:sym typeface="Calibri"/>
              </a:rPr>
              <a:t>DEPLOY</a:t>
            </a:r>
            <a:endParaRPr lang="ko-KR" altLang="en-US" dirty="0">
              <a:sym typeface="Calibri"/>
            </a:endParaRPr>
          </a:p>
        </p:txBody>
      </p:sp>
      <p:sp>
        <p:nvSpPr>
          <p:cNvPr id="20" name="Shape 115">
            <a:extLst>
              <a:ext uri="{FF2B5EF4-FFF2-40B4-BE49-F238E27FC236}">
                <a16:creationId xmlns:a16="http://schemas.microsoft.com/office/drawing/2014/main" id="{A1371273-1238-CD4F-B3AB-78512AEDA816}"/>
              </a:ext>
            </a:extLst>
          </p:cNvPr>
          <p:cNvSpPr txBox="1"/>
          <p:nvPr/>
        </p:nvSpPr>
        <p:spPr>
          <a:xfrm>
            <a:off x="8686801" y="3410203"/>
            <a:ext cx="1361571" cy="412555"/>
          </a:xfrm>
          <a:prstGeom prst="rect">
            <a:avLst/>
          </a:prstGeom>
          <a:solidFill>
            <a:srgbClr val="DDEAF6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lvl="0" algn="ctr" latinLnBrk="0">
              <a:buSzPct val="25000"/>
              <a:defRPr/>
            </a:pPr>
            <a:r>
              <a:rPr lang="en-US" altLang="ko-KR" sz="2400" b="1" kern="0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OPERATE</a:t>
            </a:r>
            <a:endParaRPr lang="ko-KR" altLang="en-US" sz="2400" b="1" kern="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115">
            <a:extLst>
              <a:ext uri="{FF2B5EF4-FFF2-40B4-BE49-F238E27FC236}">
                <a16:creationId xmlns:a16="http://schemas.microsoft.com/office/drawing/2014/main" id="{F898E1A7-5E2E-644F-A546-CCDDB500953B}"/>
              </a:ext>
            </a:extLst>
          </p:cNvPr>
          <p:cNvSpPr txBox="1"/>
          <p:nvPr/>
        </p:nvSpPr>
        <p:spPr>
          <a:xfrm>
            <a:off x="7041092" y="2566742"/>
            <a:ext cx="1516112" cy="412555"/>
          </a:xfrm>
          <a:prstGeom prst="rect">
            <a:avLst/>
          </a:prstGeom>
          <a:solidFill>
            <a:srgbClr val="DDEAF6"/>
          </a:solidFill>
          <a:ln>
            <a:noFill/>
          </a:ln>
          <a:effectLst>
            <a:outerShdw blurRad="101599" dist="50800" dir="5400000" algn="t" rotWithShape="0">
              <a:srgbClr val="000000">
                <a:alpha val="200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lvl="0" algn="ctr" latinLnBrk="0">
              <a:buSzPct val="25000"/>
              <a:defRPr/>
            </a:pPr>
            <a:r>
              <a:rPr lang="en-US" altLang="ko-KR" sz="2400" b="1" kern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MONITOR</a:t>
            </a:r>
            <a:endParaRPr lang="ko-KR" altLang="en-US" sz="2400" b="1" kern="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F6EF6DB-A783-E041-A0B5-7FA9AFAF1EC6}"/>
              </a:ext>
            </a:extLst>
          </p:cNvPr>
          <p:cNvGrpSpPr/>
          <p:nvPr/>
        </p:nvGrpSpPr>
        <p:grpSpPr>
          <a:xfrm>
            <a:off x="2731110" y="1838779"/>
            <a:ext cx="6473851" cy="461101"/>
            <a:chOff x="917549" y="1814631"/>
            <a:chExt cx="7311386" cy="520754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8628DEC6-0839-AF40-A908-F48222980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7549" y="1838594"/>
              <a:ext cx="1216185" cy="48647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A0C0EC11-7C83-B649-B27F-4AB3135AB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4438" y="1841720"/>
              <a:ext cx="1040116" cy="48334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0985BE1-7DDA-2445-BBC5-3A0DB8259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72215" y="1834394"/>
              <a:ext cx="1310852" cy="490674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1BDF467-2200-4F4A-8232-9BD3AB081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92000" y="1814631"/>
              <a:ext cx="1282090" cy="520754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56DB7239-5D18-0043-A113-2139114FF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14600" y="1887588"/>
              <a:ext cx="1114335" cy="3769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059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1D990-2EF7-DB4E-8996-89D2948D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DevOps Practices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7EFFC6-1253-F741-B3C5-0CE840BAC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672"/>
              </a:spcBef>
            </a:pPr>
            <a:r>
              <a:rPr lang="en-US" altLang="ko-Kore-KR" sz="2400" dirty="0"/>
              <a:t>Developed by Patrick </a:t>
            </a:r>
            <a:r>
              <a:rPr lang="en-US" altLang="ko-Kore-KR" sz="2400" dirty="0" err="1"/>
              <a:t>DeBios</a:t>
            </a:r>
            <a:r>
              <a:rPr lang="en-US" altLang="ko-Kore-KR" sz="2400" dirty="0"/>
              <a:t> in 2009</a:t>
            </a:r>
          </a:p>
          <a:p>
            <a:pPr>
              <a:spcBef>
                <a:spcPts val="672"/>
              </a:spcBef>
            </a:pPr>
            <a:r>
              <a:rPr lang="en-US" altLang="ko-Kore-KR" sz="2400" dirty="0"/>
              <a:t>Consider </a:t>
            </a:r>
            <a:r>
              <a:rPr lang="en-US" altLang="ko-Kore-KR" sz="2400" u="sng" dirty="0"/>
              <a:t>Ops requirements</a:t>
            </a:r>
            <a:r>
              <a:rPr lang="en-US" altLang="ko-Kore-KR" sz="2400" dirty="0"/>
              <a:t> in software development – e.g., logging and monitoring requirements</a:t>
            </a:r>
          </a:p>
          <a:p>
            <a:pPr>
              <a:spcBef>
                <a:spcPts val="672"/>
              </a:spcBef>
            </a:pPr>
            <a:r>
              <a:rPr lang="en-US" altLang="ko-Kore-KR" sz="2400" dirty="0"/>
              <a:t>Shorten the </a:t>
            </a:r>
            <a:r>
              <a:rPr lang="en-US" altLang="ko-Kore-KR" sz="2400" u="sng" dirty="0"/>
              <a:t>bug-fixing time</a:t>
            </a:r>
            <a:r>
              <a:rPr lang="en-US" altLang="ko-Kore-KR" sz="2400" dirty="0"/>
              <a:t> (the time between error detection and repair)</a:t>
            </a:r>
          </a:p>
          <a:p>
            <a:pPr>
              <a:spcBef>
                <a:spcPts val="672"/>
              </a:spcBef>
            </a:pPr>
            <a:r>
              <a:rPr lang="en-US" altLang="ko-Kore-KR" sz="2400" dirty="0"/>
              <a:t>Enforce the </a:t>
            </a:r>
            <a:r>
              <a:rPr lang="en-US" altLang="ko-Kore-KR" sz="2400" u="sng" dirty="0"/>
              <a:t>deployment process</a:t>
            </a:r>
            <a:r>
              <a:rPr lang="en-US" altLang="ko-Kore-KR" sz="2400" dirty="0"/>
              <a:t> and trace the history of software deployment</a:t>
            </a:r>
          </a:p>
          <a:p>
            <a:pPr>
              <a:spcBef>
                <a:spcPts val="672"/>
              </a:spcBef>
            </a:pPr>
            <a:r>
              <a:rPr lang="en-US" altLang="ko-Kore-KR" sz="2400" dirty="0"/>
              <a:t>Use </a:t>
            </a:r>
            <a:r>
              <a:rPr lang="en-US" altLang="ko-Kore-KR" sz="2400" i="1" dirty="0">
                <a:solidFill>
                  <a:srgbClr val="0000CC"/>
                </a:solidFill>
              </a:rPr>
              <a:t>continuous deployment</a:t>
            </a:r>
            <a:r>
              <a:rPr lang="en-US" altLang="ko-Kore-KR" sz="2400" dirty="0"/>
              <a:t> – shorten the time between code commit and deployment &amp; use of </a:t>
            </a:r>
            <a:r>
              <a:rPr lang="en-US" altLang="ko-Kore-KR" sz="2400" u="sng" dirty="0"/>
              <a:t>automated tests</a:t>
            </a:r>
          </a:p>
          <a:p>
            <a:pPr>
              <a:spcBef>
                <a:spcPts val="672"/>
              </a:spcBef>
            </a:pPr>
            <a:r>
              <a:rPr lang="en-US" altLang="ko-Kore-KR" sz="2400" dirty="0"/>
              <a:t>Develop </a:t>
            </a:r>
            <a:r>
              <a:rPr lang="en-US" altLang="ko-Kore-KR" sz="2400" u="sng" dirty="0"/>
              <a:t>infrastructure code</a:t>
            </a:r>
            <a:r>
              <a:rPr lang="en-US" altLang="ko-Kore-KR" sz="2400" dirty="0"/>
              <a:t> – e.g., deployment scripts</a:t>
            </a:r>
          </a:p>
          <a:p>
            <a:endParaRPr lang="ko-Kore-KR" altLang="en-US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7DDE3-C015-6E44-BDAA-9559C96D8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38BE1-FC1F-594B-B956-CBC8BA487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403C3C-A9A3-3047-8B51-DD487BD3D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17</a:t>
            </a:fld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33F67B8-EEBF-0140-BA33-F9AC5A2DA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184" y="4589565"/>
            <a:ext cx="8097632" cy="165883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BA2810-5375-484E-B575-FD59B1696B8F}"/>
              </a:ext>
            </a:extLst>
          </p:cNvPr>
          <p:cNvSpPr/>
          <p:nvPr/>
        </p:nvSpPr>
        <p:spPr>
          <a:xfrm>
            <a:off x="3352800" y="6275635"/>
            <a:ext cx="5486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[BWZ15] Len Bass, Ingo M. Weber, Liming Zhu, DevOps: A Software Architect’s Perspective, Addison-Wesley, 2015 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43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30997-C691-8F42-93F4-BDD0E845D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DevOps Teams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0FA0EC-F5E4-F641-8965-381AC636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ore-KR" sz="2400" dirty="0"/>
              <a:t>Relatively small teams – “two pizza rule” </a:t>
            </a:r>
            <a:r>
              <a:rPr lang="en-US" altLang="ko-Kore-KR" sz="1600" dirty="0"/>
              <a:t>(Jeff Bezos, Amazon)</a:t>
            </a:r>
            <a:endParaRPr lang="en-US" altLang="ko-Kore-KR" sz="2400" dirty="0"/>
          </a:p>
          <a:p>
            <a:r>
              <a:rPr lang="en-US" altLang="ko-Kore-KR" sz="2400" dirty="0"/>
              <a:t>Advantages of small teams</a:t>
            </a:r>
          </a:p>
          <a:p>
            <a:pPr lvl="1"/>
            <a:r>
              <a:rPr lang="en-US" altLang="ko-Kore-KR" sz="2000" dirty="0"/>
              <a:t>Make </a:t>
            </a:r>
            <a:r>
              <a:rPr lang="en-US" altLang="ko-Kore-KR" sz="2000" u="sng" dirty="0"/>
              <a:t>decisions quickly</a:t>
            </a:r>
          </a:p>
          <a:p>
            <a:pPr lvl="1"/>
            <a:r>
              <a:rPr lang="en-US" altLang="ko-Kore-KR" sz="2000" dirty="0"/>
              <a:t>Work together in a </a:t>
            </a:r>
            <a:r>
              <a:rPr lang="en-US" altLang="ko-Kore-KR" sz="2000" u="sng" dirty="0"/>
              <a:t>coherent unit</a:t>
            </a:r>
            <a:r>
              <a:rPr lang="en-US" altLang="ko-Kore-KR" sz="2000" dirty="0"/>
              <a:t> in which everyone understands common goals</a:t>
            </a:r>
          </a:p>
          <a:p>
            <a:pPr lvl="1"/>
            <a:r>
              <a:rPr lang="en-US" altLang="ko-Kore-KR" sz="2000" dirty="0"/>
              <a:t>Express opinions and ideas easily</a:t>
            </a:r>
          </a:p>
          <a:p>
            <a:r>
              <a:rPr lang="en-US" altLang="ko-Kore-KR" sz="2400" dirty="0"/>
              <a:t>Team roles</a:t>
            </a:r>
          </a:p>
          <a:p>
            <a:pPr lvl="1"/>
            <a:r>
              <a:rPr lang="en-US" altLang="ko-Kore-KR" sz="2000" dirty="0">
                <a:solidFill>
                  <a:srgbClr val="0000CC"/>
                </a:solidFill>
              </a:rPr>
              <a:t>Team lead</a:t>
            </a:r>
            <a:r>
              <a:rPr lang="en-US" altLang="ko-Kore-KR" sz="2000" dirty="0"/>
              <a:t> – project management</a:t>
            </a:r>
          </a:p>
          <a:p>
            <a:pPr lvl="1"/>
            <a:r>
              <a:rPr lang="en-US" altLang="ko-Kore-KR" sz="2000" dirty="0">
                <a:solidFill>
                  <a:srgbClr val="0000CC"/>
                </a:solidFill>
              </a:rPr>
              <a:t>Team members</a:t>
            </a:r>
            <a:r>
              <a:rPr lang="en-US" altLang="ko-Kore-KR" sz="2000" dirty="0"/>
              <a:t> – developers</a:t>
            </a:r>
          </a:p>
          <a:p>
            <a:pPr lvl="1"/>
            <a:r>
              <a:rPr lang="en-US" altLang="ko-Kore-KR" sz="2000" dirty="0">
                <a:solidFill>
                  <a:srgbClr val="0000CC"/>
                </a:solidFill>
              </a:rPr>
              <a:t>Service owner</a:t>
            </a:r>
            <a:r>
              <a:rPr lang="en-US" altLang="ko-Kore-KR" sz="2000" dirty="0"/>
              <a:t> – responsible for outside coordination (communicate with stakeholders)</a:t>
            </a:r>
          </a:p>
          <a:p>
            <a:pPr lvl="1"/>
            <a:r>
              <a:rPr lang="en-US" altLang="ko-Kore-KR" sz="2000" dirty="0">
                <a:solidFill>
                  <a:srgbClr val="0000CC"/>
                </a:solidFill>
              </a:rPr>
              <a:t>Reliability engineer</a:t>
            </a:r>
            <a:r>
              <a:rPr lang="en-US" altLang="ko-Kore-KR" sz="2000" dirty="0"/>
              <a:t> – monitor the service after deployment &amp; diagnose, mitigate and repair problems</a:t>
            </a:r>
          </a:p>
          <a:p>
            <a:pPr lvl="1"/>
            <a:r>
              <a:rPr lang="en-US" altLang="ko-Kore-KR" sz="2000" dirty="0">
                <a:solidFill>
                  <a:srgbClr val="0000CC"/>
                </a:solidFill>
              </a:rPr>
              <a:t>Gatekeeper (release coordinator)</a:t>
            </a:r>
            <a:r>
              <a:rPr lang="en-US" altLang="ko-Kore-KR" sz="2000" dirty="0"/>
              <a:t> – make decision on deploying services based on test results and with communicating with other roles</a:t>
            </a:r>
            <a:endParaRPr lang="ko-Kore-KR" altLang="en-US" sz="20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890AA-408D-2047-ADB6-E80AACC3E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902C9C-814D-CA42-8AC4-D47997A2D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26A24-F781-F544-AC58-11D620552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18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112A16-FCA6-3E4C-9DFC-A275449C680A}"/>
              </a:ext>
            </a:extLst>
          </p:cNvPr>
          <p:cNvSpPr/>
          <p:nvPr/>
        </p:nvSpPr>
        <p:spPr>
          <a:xfrm>
            <a:off x="3352800" y="6275635"/>
            <a:ext cx="5486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[BWZ15] Len Bass, Ingo M. Weber, Liming Zhu, DevOps: A Software Architect’s Perspective, Addison-Wesley, 2015 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B38995F-6376-C366-826A-DFCE60A0E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90438"/>
            <a:ext cx="3497250" cy="1963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6AB521-F50A-5606-7F83-74BF287E7F7D}"/>
              </a:ext>
            </a:extLst>
          </p:cNvPr>
          <p:cNvSpPr txBox="1"/>
          <p:nvPr/>
        </p:nvSpPr>
        <p:spPr>
          <a:xfrm>
            <a:off x="8741904" y="2046017"/>
            <a:ext cx="3429333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5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entrepreneurshandbook.co</a:t>
            </a:r>
            <a:r>
              <a:rPr lang="en-US" sz="5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/lessons-from-the-billionaire-ceo-who-invented-the-2-pizza-rule-a4b949989c03</a:t>
            </a:r>
          </a:p>
        </p:txBody>
      </p:sp>
    </p:spTree>
    <p:extLst>
      <p:ext uri="{BB962C8B-B14F-4D97-AF65-F5344CB8AC3E}">
        <p14:creationId xmlns:p14="http://schemas.microsoft.com/office/powerpoint/2010/main" val="85889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0E5C895-9D4F-AA48-AF94-21172CB59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2397449"/>
            <a:ext cx="5715000" cy="171735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D71469D-45EE-7C43-A07F-48A05438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Building and Testing in DevOps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7607CD-3346-D64F-B656-017AAD6CC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Team members can </a:t>
            </a:r>
            <a:r>
              <a:rPr lang="en-US" altLang="ko-Kore-KR" u="sng" dirty="0"/>
              <a:t>work on different versions concurrently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Work is not lost if a team member leaves the team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Code can be </a:t>
            </a:r>
            <a:r>
              <a:rPr lang="en-US" altLang="ko-Kore-KR" u="sng" dirty="0"/>
              <a:t>easily tested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Code can be </a:t>
            </a:r>
            <a:r>
              <a:rPr lang="en-US" altLang="ko-Kore-KR" u="sng" dirty="0"/>
              <a:t>easily integrated</a:t>
            </a:r>
            <a:r>
              <a:rPr lang="en-US" altLang="ko-Kore-KR" dirty="0"/>
              <a:t> with the code produced by other members (other teams)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lang="en-US" altLang="ko-Kore-KR" dirty="0"/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lang="en-US" altLang="ko-Kore-KR" dirty="0"/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lang="en-US" altLang="ko-Kore-KR" dirty="0"/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lang="en-US" altLang="ko-Kore-KR" dirty="0"/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lang="en-US" altLang="ko-Kore-KR" dirty="0"/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An integrated version can be </a:t>
            </a:r>
            <a:r>
              <a:rPr lang="en-US" altLang="ko-Kore-KR" u="sng" dirty="0"/>
              <a:t>easily deployed into various environments</a:t>
            </a:r>
            <a:r>
              <a:rPr lang="en-US" altLang="ko-Kore-KR" dirty="0"/>
              <a:t> (e.g., testing, staging, and production)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An integrated version can be tested without affecting the production version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A recently deployed version can be closely supervised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u="sng" dirty="0"/>
              <a:t>Older versions</a:t>
            </a:r>
            <a:r>
              <a:rPr lang="en-US" altLang="ko-Kore-KR" dirty="0"/>
              <a:t> are available in case a problem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r>
              <a:rPr lang="en-US" altLang="ko-Kore-KR" dirty="0"/>
              <a:t>Code can be </a:t>
            </a:r>
            <a:r>
              <a:rPr lang="en-US" altLang="ko-Kore-KR" u="sng" dirty="0"/>
              <a:t>rolled back</a:t>
            </a:r>
            <a:r>
              <a:rPr lang="en-US" altLang="ko-Kore-KR" dirty="0"/>
              <a:t> in the case of a problem</a:t>
            </a:r>
          </a:p>
          <a:p>
            <a:pPr>
              <a:lnSpc>
                <a:spcPct val="120000"/>
              </a:lnSpc>
              <a:spcBef>
                <a:spcPts val="400"/>
              </a:spcBef>
            </a:pP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A10E6F-6CA0-D74E-9256-B1CA85A5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5E0659-6823-394A-887C-A39B76DC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8B8D4D-B092-B148-9253-B5B73A4C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19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475549B-0A08-F540-A66C-AB16A6A71019}"/>
              </a:ext>
            </a:extLst>
          </p:cNvPr>
          <p:cNvSpPr/>
          <p:nvPr/>
        </p:nvSpPr>
        <p:spPr>
          <a:xfrm>
            <a:off x="3352800" y="6275635"/>
            <a:ext cx="5486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[BWZ15] Len Bass, Ingo M. Weber, Liming Zhu, DevOps: A Software Architect’s Perspective, Addison-Wesley, 2015 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C5D5F1-4B0B-9B4F-8D71-6E2A494922DC}"/>
              </a:ext>
            </a:extLst>
          </p:cNvPr>
          <p:cNvSpPr/>
          <p:nvPr/>
        </p:nvSpPr>
        <p:spPr>
          <a:xfrm>
            <a:off x="3048001" y="3175248"/>
            <a:ext cx="20970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i="1" dirty="0">
                <a:solidFill>
                  <a:srgbClr val="0432FF"/>
                </a:solidFill>
                <a:latin typeface="Arial" charset="0"/>
                <a:cs typeface="Arial" charset="0"/>
              </a:rPr>
              <a:t>Deployment pipeline:</a:t>
            </a:r>
            <a:endParaRPr lang="ko-Kore-KR" altLang="en-US" sz="1400" i="1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28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52481-3795-D94C-9371-F2B293018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Last Class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43C009-43CA-B340-8E10-542A1E41E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altLang="ko-KR" dirty="0"/>
              <a:t>Agility</a:t>
            </a:r>
          </a:p>
          <a:p>
            <a:pPr>
              <a:spcBef>
                <a:spcPts val="1800"/>
              </a:spcBef>
            </a:pPr>
            <a:r>
              <a:rPr lang="en-US" altLang="ko-KR" dirty="0"/>
              <a:t>Popular agile methods</a:t>
            </a:r>
          </a:p>
          <a:p>
            <a:pPr lvl="1">
              <a:spcBef>
                <a:spcPts val="600"/>
              </a:spcBef>
            </a:pPr>
            <a:r>
              <a:rPr lang="en-US" altLang="ko-KR" dirty="0"/>
              <a:t>Scrum</a:t>
            </a:r>
          </a:p>
          <a:p>
            <a:pPr lvl="1">
              <a:spcBef>
                <a:spcPts val="1800"/>
              </a:spcBef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Extreme Programming (XP)</a:t>
            </a:r>
          </a:p>
          <a:p>
            <a:pPr lvl="1">
              <a:spcBef>
                <a:spcPts val="1800"/>
              </a:spcBef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Kanban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368A2C-950F-DF49-B180-4FEA20C5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CFAA5-DA72-3E49-B39D-9013DFDC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677C19-1F0E-A24D-9AAB-BD01D2D8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122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1721FB-0E6E-B547-BC8C-614C0F3FF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sz="2800" dirty="0"/>
              <a:t>Continuous Integration, Delivery &amp; Deployment</a:t>
            </a:r>
            <a:endParaRPr lang="ko-Kore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78D950-19B2-CD4B-98D6-EB4954B03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374406"/>
            <a:ext cx="11055019" cy="2950194"/>
          </a:xfrm>
        </p:spPr>
        <p:txBody>
          <a:bodyPr>
            <a:normAutofit/>
          </a:bodyPr>
          <a:lstStyle/>
          <a:p>
            <a:r>
              <a:rPr lang="en-US" altLang="ko-Kore-KR" sz="2000" b="1" dirty="0">
                <a:solidFill>
                  <a:srgbClr val="0432FF"/>
                </a:solidFill>
              </a:rPr>
              <a:t>Continuous Integration (CI)</a:t>
            </a:r>
            <a:r>
              <a:rPr lang="en-US" altLang="ko-Kore-KR" sz="2000" dirty="0"/>
              <a:t> – automate the triggers between one phase and the next, up to integration tests </a:t>
            </a:r>
            <a:endParaRPr lang="en-US" altLang="ko-Kore-KR" sz="2000" b="1" dirty="0">
              <a:solidFill>
                <a:srgbClr val="0432FF"/>
              </a:solidFill>
            </a:endParaRPr>
          </a:p>
          <a:p>
            <a:r>
              <a:rPr lang="en-US" altLang="ko-Kore-KR" sz="2000" b="1" dirty="0">
                <a:solidFill>
                  <a:srgbClr val="0432FF"/>
                </a:solidFill>
              </a:rPr>
              <a:t>Continuous Delivery (CD)</a:t>
            </a:r>
            <a:r>
              <a:rPr lang="en-US" altLang="ko-Kore-KR" sz="2000" dirty="0">
                <a:solidFill>
                  <a:srgbClr val="0432FF"/>
                </a:solidFill>
              </a:rPr>
              <a:t> </a:t>
            </a:r>
            <a:r>
              <a:rPr lang="en-US" altLang="ko-Kore-KR" sz="2000" dirty="0"/>
              <a:t>– automate the triggers as far as the staging system (UAT / staging / performance tests)</a:t>
            </a:r>
          </a:p>
          <a:p>
            <a:r>
              <a:rPr lang="en-US" altLang="ko-Kore-KR" sz="2000" b="1" dirty="0">
                <a:solidFill>
                  <a:srgbClr val="0432FF"/>
                </a:solidFill>
              </a:rPr>
              <a:t>Continuous Deployment</a:t>
            </a:r>
            <a:r>
              <a:rPr lang="en-US" altLang="ko-Kore-KR" sz="2000" dirty="0">
                <a:solidFill>
                  <a:srgbClr val="0432FF"/>
                </a:solidFill>
              </a:rPr>
              <a:t> </a:t>
            </a:r>
            <a:r>
              <a:rPr lang="en-US" altLang="ko-Kore-KR" sz="2000" dirty="0"/>
              <a:t>– automate the entire deployment pipeline (i.e., up to the deployment into the production system) </a:t>
            </a:r>
          </a:p>
          <a:p>
            <a:pPr lvl="1"/>
            <a:r>
              <a:rPr lang="en-US" altLang="ko-Kore-KR" sz="1800" dirty="0"/>
              <a:t>Once a service is deployed into production it is closely monitored for a period and then it is promoted into normal production</a:t>
            </a:r>
          </a:p>
          <a:p>
            <a:endParaRPr lang="ko-Kore-KR" altLang="en-US" sz="20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7CDF48-6B62-B84B-BE01-7CC849A01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9C9AAF-371A-5A4F-B09D-0B22C7493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C9ED85-275A-A449-8AD2-72C28923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20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39DA23-A169-1546-B4B0-C7719A9D7D91}"/>
              </a:ext>
            </a:extLst>
          </p:cNvPr>
          <p:cNvSpPr/>
          <p:nvPr/>
        </p:nvSpPr>
        <p:spPr>
          <a:xfrm>
            <a:off x="3352800" y="6275635"/>
            <a:ext cx="5486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[BWZ15] Len Bass, Ingo M. Weber, Liming Zhu, DevOps: A Software Architect’s Perspective, Addison-Wesley, 2015 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00" name="Picture 4" descr="지속적 통합 및 지속적 전달">
            <a:extLst>
              <a:ext uri="{FF2B5EF4-FFF2-40B4-BE49-F238E27FC236}">
                <a16:creationId xmlns:a16="http://schemas.microsoft.com/office/drawing/2014/main" id="{45357475-5794-E14A-8F4A-B94A01937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55006"/>
            <a:ext cx="914400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48DC753-3CF4-214B-9785-CC5A4A716F50}"/>
              </a:ext>
            </a:extLst>
          </p:cNvPr>
          <p:cNvSpPr/>
          <p:nvPr/>
        </p:nvSpPr>
        <p:spPr>
          <a:xfrm>
            <a:off x="3162776" y="838200"/>
            <a:ext cx="706983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[Ama17] “Practicing Continuous Integration and Continuous Delivery on AWS”, AWS White paper, Amazon Web Services, Inc., 2017 </a:t>
            </a:r>
            <a:endParaRPr lang="ko-Kore-KR" alt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23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51ACC-0F23-7C4A-ACD4-8286E6CCB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Software Architecture for DevOps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C3C709-38D7-CE4C-A725-366FCF15A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ore-KR" sz="2400" dirty="0"/>
              <a:t>Architectural refactoring may be necessary to get the full benefit of DevOps</a:t>
            </a:r>
          </a:p>
          <a:p>
            <a:r>
              <a:rPr lang="en-US" altLang="ko-Kore-KR" sz="2400" dirty="0"/>
              <a:t>Architectural requirements for DevOps:</a:t>
            </a:r>
          </a:p>
          <a:p>
            <a:pPr lvl="1"/>
            <a:r>
              <a:rPr lang="en-US" altLang="ko-Kore-KR" sz="2000" dirty="0"/>
              <a:t>Components should be </a:t>
            </a:r>
            <a:r>
              <a:rPr lang="en-US" altLang="ko-Kore-KR" sz="2000" u="sng" dirty="0"/>
              <a:t>small</a:t>
            </a:r>
            <a:r>
              <a:rPr lang="en-US" altLang="ko-Kore-KR" sz="2000" dirty="0"/>
              <a:t> enough to be developed by small teams</a:t>
            </a:r>
          </a:p>
          <a:p>
            <a:pPr lvl="1"/>
            <a:r>
              <a:rPr lang="en-US" altLang="ko-Kore-KR" sz="2000" dirty="0"/>
              <a:t>Components should be </a:t>
            </a:r>
            <a:r>
              <a:rPr lang="en-US" altLang="ko-Kore-KR" sz="2000" u="sng" dirty="0"/>
              <a:t>compatible</a:t>
            </a:r>
            <a:r>
              <a:rPr lang="en-US" altLang="ko-Kore-KR" sz="2000" dirty="0"/>
              <a:t> with other components with which they interact</a:t>
            </a:r>
          </a:p>
          <a:p>
            <a:pPr lvl="1"/>
            <a:r>
              <a:rPr lang="en-US" altLang="ko-Kore-KR" sz="2000" dirty="0"/>
              <a:t>Components should be </a:t>
            </a:r>
            <a:r>
              <a:rPr lang="en-US" altLang="ko-Kore-KR" sz="2000" u="sng" dirty="0"/>
              <a:t>independently deployable</a:t>
            </a:r>
          </a:p>
          <a:p>
            <a:pPr lvl="1"/>
            <a:r>
              <a:rPr lang="en-US" altLang="ko-Kore-KR" sz="2000" u="sng" dirty="0"/>
              <a:t>Rolling back</a:t>
            </a:r>
            <a:r>
              <a:rPr lang="en-US" altLang="ko-Kore-KR" sz="2000" dirty="0"/>
              <a:t> a deployment (in the event of errors) should be possible</a:t>
            </a:r>
            <a:endParaRPr lang="ko-Kore-KR" altLang="en-US" sz="20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D26A-0528-1B43-89C9-3E01185FC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241D8-42C5-DF4D-9228-DEF0E529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7EAC1F-693D-9149-BD77-489265B9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21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45C973-7C9D-624F-BA83-8ECB1520BE6D}"/>
              </a:ext>
            </a:extLst>
          </p:cNvPr>
          <p:cNvSpPr/>
          <p:nvPr/>
        </p:nvSpPr>
        <p:spPr>
          <a:xfrm>
            <a:off x="6629400" y="720790"/>
            <a:ext cx="5486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[BWZ15] Len Bass, Ingo M. Weber, Liming Zhu, DevOps: A Software Architect’s Perspective, Addison-Wesley, 2015 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7A802AC-1457-D273-C467-5D4233957150}"/>
              </a:ext>
            </a:extLst>
          </p:cNvPr>
          <p:cNvGrpSpPr/>
          <p:nvPr/>
        </p:nvGrpSpPr>
        <p:grpSpPr>
          <a:xfrm>
            <a:off x="3976098" y="3414920"/>
            <a:ext cx="6285059" cy="3062080"/>
            <a:chOff x="3976098" y="3414920"/>
            <a:chExt cx="6285059" cy="306208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472471C-78EF-3A12-A836-331140E1E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76098" y="3414920"/>
              <a:ext cx="4239803" cy="306208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B07685-BE65-4233-330E-C5243D8A4AA3}"/>
                </a:ext>
              </a:extLst>
            </p:cNvPr>
            <p:cNvSpPr txBox="1"/>
            <p:nvPr/>
          </p:nvSpPr>
          <p:spPr>
            <a:xfrm>
              <a:off x="8203757" y="6217365"/>
              <a:ext cx="205740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5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https</a:t>
              </a:r>
              <a:r>
                <a:rPr lang="ko-KR" altLang="en-US" sz="5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://</a:t>
              </a:r>
              <a:r>
                <a:rPr lang="ko-KR" altLang="en-US" sz="5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gearset.com</a:t>
              </a:r>
              <a:r>
                <a:rPr lang="ko-KR" altLang="en-US" sz="5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</a:t>
              </a:r>
              <a:r>
                <a:rPr lang="ko-KR" altLang="en-US" sz="5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careers</a:t>
              </a:r>
              <a:r>
                <a:rPr lang="ko-KR" altLang="en-US" sz="5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</a:t>
              </a:r>
              <a:r>
                <a:rPr lang="ko-KR" altLang="en-US" sz="500" dirty="0" err="1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blog</a:t>
              </a:r>
              <a:r>
                <a:rPr lang="ko-KR" altLang="en-US" sz="5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/instant-rollbacks-without-interruption-how-we-ship-new-versions-of-gearset-every-day/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68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53E0BD-566C-584E-B455-06F49ADA0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dirty="0"/>
              <a:t>DevOps Tools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8D17A8-D3F2-2F46-BC21-9C0591B2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8361FB-D0CB-524E-BF34-0315DB63B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5B053F-6C9B-6D4A-A27C-1857FB8EC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22</a:t>
            </a:fld>
            <a:endParaRPr lang="ko-KR" altLang="en-US" dirty="0"/>
          </a:p>
        </p:txBody>
      </p:sp>
      <p:pic>
        <p:nvPicPr>
          <p:cNvPr id="2050" name="Picture 2" descr="devops tools">
            <a:extLst>
              <a:ext uri="{FF2B5EF4-FFF2-40B4-BE49-F238E27FC236}">
                <a16:creationId xmlns:a16="http://schemas.microsoft.com/office/drawing/2014/main" id="{257FE328-80C3-0B41-A421-3FC82D644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113" y="837753"/>
            <a:ext cx="8238728" cy="549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CE04A15-5876-A448-BCF7-FA8B356344ED}"/>
              </a:ext>
            </a:extLst>
          </p:cNvPr>
          <p:cNvSpPr/>
          <p:nvPr/>
        </p:nvSpPr>
        <p:spPr>
          <a:xfrm>
            <a:off x="4622948" y="6315584"/>
            <a:ext cx="424894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altLang="ko-Kore-KR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www.osolabs.com</a:t>
            </a:r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/blog/</a:t>
            </a:r>
            <a:r>
              <a:rPr lang="en-US" altLang="ko-Kore-KR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-tools-of-the-trade/</a:t>
            </a:r>
            <a:endParaRPr lang="ko-Kore-KR" alt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29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7858A36-EE34-7E4A-B3CA-7574F9022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8"/>
          <a:stretch/>
        </p:blipFill>
        <p:spPr bwMode="auto">
          <a:xfrm>
            <a:off x="8534400" y="905797"/>
            <a:ext cx="3429393" cy="1837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3BCEBAF-708D-FE4C-9507-CD392250D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dirty="0"/>
              <a:t>Popular DevOps Tools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9094DA-0D4B-234E-A248-9B252CF71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ore-KR" sz="2400" dirty="0">
                <a:solidFill>
                  <a:srgbClr val="0432FF"/>
                </a:solidFill>
              </a:rPr>
              <a:t>Git</a:t>
            </a:r>
            <a:r>
              <a:rPr lang="en-US" altLang="ko-Kore-KR" sz="2400" dirty="0"/>
              <a:t> – version control &amp; collaboration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Jira</a:t>
            </a:r>
            <a:r>
              <a:rPr lang="en-US" altLang="ko-Kore-KR" sz="2400" dirty="0"/>
              <a:t> – project management &amp; issue tracking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Maven</a:t>
            </a:r>
            <a:r>
              <a:rPr lang="en-US" altLang="ko-Kore-KR" sz="2400" dirty="0"/>
              <a:t> – automated build and management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Selenium</a:t>
            </a:r>
            <a:r>
              <a:rPr lang="en-US" altLang="ko-Kore-KR" sz="2400" dirty="0"/>
              <a:t> – automated testing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SonarQube</a:t>
            </a:r>
            <a:r>
              <a:rPr lang="en-US" altLang="ko-Kore-KR" sz="2400" dirty="0"/>
              <a:t> – automated code quality management for CI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Docker</a:t>
            </a:r>
            <a:r>
              <a:rPr lang="en-US" altLang="ko-Kore-KR" sz="2400" dirty="0"/>
              <a:t> – automated deployment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Jenkins</a:t>
            </a:r>
            <a:r>
              <a:rPr lang="en-US" altLang="ko-Kore-KR" sz="2400" dirty="0"/>
              <a:t> – continuous integration (various plug-ins for building, testing &amp; deploying)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Chef</a:t>
            </a:r>
            <a:r>
              <a:rPr lang="en-US" altLang="ko-Kore-KR" sz="2400" dirty="0"/>
              <a:t> – configuration management (infrastructure as code)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Kubernetes</a:t>
            </a:r>
            <a:r>
              <a:rPr lang="en-US" altLang="ko-Kore-KR" sz="2400" dirty="0"/>
              <a:t> – automated deployment, scaling &amp; management</a:t>
            </a:r>
          </a:p>
          <a:p>
            <a:r>
              <a:rPr lang="en-US" altLang="ko-Kore-KR" sz="2400" dirty="0">
                <a:solidFill>
                  <a:srgbClr val="0432FF"/>
                </a:solidFill>
              </a:rPr>
              <a:t>Splunk</a:t>
            </a:r>
            <a:r>
              <a:rPr lang="en-US" altLang="ko-Kore-KR" sz="2400" dirty="0"/>
              <a:t> – monitoring &amp; visualization</a:t>
            </a:r>
          </a:p>
          <a:p>
            <a:r>
              <a:rPr lang="en-US" altLang="ko-Kore-KR" sz="2400" dirty="0"/>
              <a:t>…</a:t>
            </a:r>
            <a:endParaRPr lang="ko-Kore-KR" altLang="en-US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01CF2F-F71F-FA46-9EDB-CD37105ED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2ADBF-E088-4145-B834-8C5B498C5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514E7E-5B3C-F948-A331-CD57B61D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23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52E295B-EC2D-4842-A2C1-77A29DCBC1F6}"/>
              </a:ext>
            </a:extLst>
          </p:cNvPr>
          <p:cNvSpPr/>
          <p:nvPr/>
        </p:nvSpPr>
        <p:spPr>
          <a:xfrm>
            <a:off x="4622948" y="6315584"/>
            <a:ext cx="424894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altLang="ko-Kore-KR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www.osolabs.com</a:t>
            </a:r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/blog/</a:t>
            </a:r>
            <a:r>
              <a:rPr lang="en-US" altLang="ko-Kore-KR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en-US" altLang="ko-Kore-KR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-tools-of-the-trade/</a:t>
            </a:r>
            <a:endParaRPr lang="ko-Kore-KR" alt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71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681DA6-264F-6347-B356-676C2F0A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dirty="0"/>
              <a:t>A DevOps Tool Chain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0082E-4875-664B-834A-2FD77737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78AE7-ECB1-D34C-AD70-3440A17C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26BE18-6002-5044-8F95-CFE6B85AC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24</a:t>
            </a:fld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0CEFE9-A6D1-8B41-8E8A-E1D0198E6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204362"/>
            <a:ext cx="8365845" cy="450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4BF50FF-4EA5-0C47-87BA-C946D061453B}"/>
              </a:ext>
            </a:extLst>
          </p:cNvPr>
          <p:cNvSpPr/>
          <p:nvPr/>
        </p:nvSpPr>
        <p:spPr>
          <a:xfrm>
            <a:off x="4953000" y="5804356"/>
            <a:ext cx="253285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altLang="ko-Kore-KR" sz="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www.softwaretestinghelp.com</a:t>
            </a:r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altLang="ko-Kore-KR" sz="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en-US" altLang="ko-Kore-KR" sz="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-tools/</a:t>
            </a:r>
            <a:endParaRPr lang="ko-Kore-KR" altLang="en-US" sz="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98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7FDD43-C7AA-654D-8F1D-882535CA5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Pros and Cons of DevOps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5A134-FEEE-274B-912C-6EA44D3B1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ore-KR" dirty="0"/>
              <a:t>Pros </a:t>
            </a:r>
          </a:p>
          <a:p>
            <a:pPr lvl="1"/>
            <a:r>
              <a:rPr lang="en-US" altLang="ko-Kore-KR" u="sng" dirty="0"/>
              <a:t>Reduced time</a:t>
            </a:r>
            <a:r>
              <a:rPr lang="en-US" altLang="ko-Kore-KR" dirty="0"/>
              <a:t> to code deployment</a:t>
            </a:r>
          </a:p>
          <a:p>
            <a:pPr lvl="1"/>
            <a:r>
              <a:rPr lang="en-US" altLang="ko-Kore-KR" dirty="0"/>
              <a:t>Team has developers and </a:t>
            </a:r>
            <a:r>
              <a:rPr lang="en-US" altLang="ko-Kore-KR" u="sng" dirty="0"/>
              <a:t>operations</a:t>
            </a:r>
            <a:r>
              <a:rPr lang="en-US" altLang="ko-Kore-KR" dirty="0"/>
              <a:t> staff</a:t>
            </a:r>
          </a:p>
          <a:p>
            <a:pPr lvl="1"/>
            <a:r>
              <a:rPr lang="en-US" altLang="ko-Kore-KR" dirty="0"/>
              <a:t>Team has </a:t>
            </a:r>
            <a:r>
              <a:rPr lang="en-US" altLang="ko-Kore-KR" u="sng" dirty="0"/>
              <a:t>end-to-end</a:t>
            </a:r>
            <a:r>
              <a:rPr lang="en-US" altLang="ko-Kore-KR" dirty="0"/>
              <a:t> project ownership</a:t>
            </a:r>
          </a:p>
          <a:p>
            <a:pPr lvl="1"/>
            <a:r>
              <a:rPr lang="en-US" altLang="ko-Kore-KR" dirty="0"/>
              <a:t>Proactive </a:t>
            </a:r>
            <a:r>
              <a:rPr lang="en-US" altLang="ko-Kore-KR" u="sng" dirty="0"/>
              <a:t>monitoring</a:t>
            </a:r>
            <a:r>
              <a:rPr lang="en-US" altLang="ko-Kore-KR" dirty="0"/>
              <a:t> of deployed product</a:t>
            </a:r>
          </a:p>
          <a:p>
            <a:r>
              <a:rPr lang="en-US" altLang="ko-Kore-KR" dirty="0"/>
              <a:t>Cons </a:t>
            </a:r>
          </a:p>
          <a:p>
            <a:pPr lvl="1"/>
            <a:r>
              <a:rPr lang="en-US" altLang="ko-Kore-KR" dirty="0"/>
              <a:t>Pressure to work on both </a:t>
            </a:r>
            <a:r>
              <a:rPr lang="en-US" altLang="ko-Kore-KR" u="sng" dirty="0"/>
              <a:t>old and new</a:t>
            </a:r>
            <a:r>
              <a:rPr lang="en-US" altLang="ko-Kore-KR" dirty="0"/>
              <a:t> code</a:t>
            </a:r>
          </a:p>
          <a:p>
            <a:pPr lvl="1"/>
            <a:r>
              <a:rPr lang="en-US" altLang="ko-Kore-KR" dirty="0"/>
              <a:t>Heavy reliance on </a:t>
            </a:r>
            <a:r>
              <a:rPr lang="en-US" altLang="ko-Kore-KR" u="sng" dirty="0"/>
              <a:t>automated tools</a:t>
            </a:r>
            <a:r>
              <a:rPr lang="en-US" altLang="ko-Kore-KR" dirty="0"/>
              <a:t> to be effective</a:t>
            </a:r>
          </a:p>
          <a:p>
            <a:pPr lvl="1"/>
            <a:r>
              <a:rPr lang="en-US" altLang="ko-Kore-KR" dirty="0"/>
              <a:t>Deployment may affect the production environment</a:t>
            </a:r>
          </a:p>
          <a:p>
            <a:pPr lvl="1"/>
            <a:r>
              <a:rPr lang="en-US" altLang="ko-Kore-KR" dirty="0"/>
              <a:t>Requires </a:t>
            </a:r>
            <a:r>
              <a:rPr lang="en-US" altLang="ko-Kore-KR" u="sng" dirty="0"/>
              <a:t>an expert</a:t>
            </a:r>
            <a:r>
              <a:rPr lang="en-US" altLang="ko-Kore-KR" dirty="0"/>
              <a:t> development team</a:t>
            </a:r>
          </a:p>
          <a:p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BF2281-0CBF-2944-853F-95ADC266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D26ED6-AE70-7341-B15B-2F28793E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DDD857-4727-D244-A4F6-790B21DC1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25</a:t>
            </a:fld>
            <a:endParaRPr lang="ko-KR" altLang="en-US" dirty="0"/>
          </a:p>
        </p:txBody>
      </p:sp>
      <p:pic>
        <p:nvPicPr>
          <p:cNvPr id="7" name="Picture 9" descr="A flowchart displays Dev Ops.">
            <a:extLst>
              <a:ext uri="{FF2B5EF4-FFF2-40B4-BE49-F238E27FC236}">
                <a16:creationId xmlns:a16="http://schemas.microsoft.com/office/drawing/2014/main" id="{D5AD1770-98CD-FE4E-BD0E-193B7FF94A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5"/>
          <a:stretch/>
        </p:blipFill>
        <p:spPr>
          <a:xfrm>
            <a:off x="7832264" y="1295399"/>
            <a:ext cx="4110733" cy="2145323"/>
          </a:xfrm>
          <a:prstGeom prst="rect">
            <a:avLst/>
          </a:prstGeom>
        </p:spPr>
      </p:pic>
      <p:sp>
        <p:nvSpPr>
          <p:cNvPr id="8" name="Rectangle 8">
            <a:extLst>
              <a:ext uri="{FF2B5EF4-FFF2-40B4-BE49-F238E27FC236}">
                <a16:creationId xmlns:a16="http://schemas.microsoft.com/office/drawing/2014/main" id="{8953B39A-50A8-294D-AE6E-8B28F9F6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1914" y="6129943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92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Today’s Plan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altLang="ko-KR" dirty="0"/>
              <a:t>Popular agile methods</a:t>
            </a:r>
          </a:p>
          <a:p>
            <a:pPr lvl="1">
              <a:spcBef>
                <a:spcPts val="600"/>
              </a:spcBef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Scrum</a:t>
            </a:r>
          </a:p>
          <a:p>
            <a:pPr lvl="1">
              <a:spcBef>
                <a:spcPts val="1800"/>
              </a:spcBef>
            </a:pPr>
            <a:r>
              <a:rPr lang="en-US" altLang="ko-KR" dirty="0"/>
              <a:t>Extreme Programming (XP)</a:t>
            </a:r>
          </a:p>
          <a:p>
            <a:pPr lvl="1">
              <a:spcBef>
                <a:spcPts val="1800"/>
              </a:spcBef>
            </a:pPr>
            <a:r>
              <a:rPr lang="en-US" altLang="ko-KR" dirty="0"/>
              <a:t>Kanban</a:t>
            </a:r>
          </a:p>
          <a:p>
            <a:pPr>
              <a:spcBef>
                <a:spcPts val="1800"/>
              </a:spcBef>
            </a:pPr>
            <a:r>
              <a:rPr lang="en-US" altLang="ko-KR" dirty="0"/>
              <a:t>Comparison among process models</a:t>
            </a:r>
          </a:p>
          <a:p>
            <a:pPr>
              <a:spcBef>
                <a:spcPts val="1800"/>
              </a:spcBef>
            </a:pPr>
            <a:r>
              <a:rPr lang="en-US" altLang="ko-KR" dirty="0"/>
              <a:t>DevOps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 algn="ctr"/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 algn="ctr"/>
              <a:t>3</a:t>
            </a:fld>
            <a:endParaRPr lang="ko-KR" altLang="en-US" sz="1400" b="1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A3BF46-8DC1-8838-1560-D71F0BCA37A7}"/>
              </a:ext>
            </a:extLst>
          </p:cNvPr>
          <p:cNvSpPr txBox="1"/>
          <p:nvPr/>
        </p:nvSpPr>
        <p:spPr>
          <a:xfrm>
            <a:off x="34724" y="5139159"/>
            <a:ext cx="0" cy="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ko-KR" altLang="en-US" sz="12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90127C-7E85-4E98-841E-8B0F29A2C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Extreme</a:t>
            </a:r>
            <a:r>
              <a:rPr lang="ko-KR" altLang="en-US" dirty="0"/>
              <a:t> </a:t>
            </a:r>
            <a:r>
              <a:rPr lang="en-US" altLang="ko-KR" dirty="0"/>
              <a:t>Programming (XP)?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3EE27CF-DF92-F942-BA33-D3FA8EDAD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ore-KR" sz="2400" dirty="0"/>
              <a:t>An iterative process with a set of rules and practices </a:t>
            </a:r>
            <a:r>
              <a:rPr lang="en-US" altLang="ko-Kore-KR" sz="2400" u="sng" dirty="0"/>
              <a:t>to deal with changing requirements</a:t>
            </a:r>
          </a:p>
          <a:p>
            <a:r>
              <a:rPr lang="en-US" altLang="ko-Kore-KR" sz="2400" dirty="0"/>
              <a:t>Developed by Kent Beck in the late 1990s </a:t>
            </a:r>
          </a:p>
          <a:p>
            <a:r>
              <a:rPr lang="en-US" altLang="ko-Kore-KR" sz="2400" dirty="0"/>
              <a:t>An iteration</a:t>
            </a:r>
          </a:p>
          <a:p>
            <a:pPr lvl="1"/>
            <a:r>
              <a:rPr lang="en-US" altLang="ko-Kore-KR" sz="2000" dirty="0">
                <a:solidFill>
                  <a:prstClr val="black"/>
                </a:solidFill>
              </a:rPr>
              <a:t>An iteration of </a:t>
            </a:r>
            <a:r>
              <a:rPr lang="en-US" altLang="ko-Kore-KR" sz="2000" u="sng" dirty="0">
                <a:solidFill>
                  <a:prstClr val="black"/>
                </a:solidFill>
              </a:rPr>
              <a:t>framework activities</a:t>
            </a:r>
            <a:r>
              <a:rPr lang="en-US" altLang="ko-Kore-KR" sz="2000" dirty="0">
                <a:solidFill>
                  <a:prstClr val="black"/>
                </a:solidFill>
              </a:rPr>
              <a:t> (planning, design, coding and testing)</a:t>
            </a:r>
          </a:p>
          <a:p>
            <a:pPr lvl="1"/>
            <a:r>
              <a:rPr lang="en-US" altLang="ko-Kore-KR" sz="2000" u="sng" dirty="0"/>
              <a:t>1-2 weeks</a:t>
            </a:r>
            <a:r>
              <a:rPr lang="en-US" altLang="ko-Kore-KR" sz="2000" dirty="0"/>
              <a:t> long</a:t>
            </a:r>
          </a:p>
          <a:p>
            <a:pPr lvl="1"/>
            <a:r>
              <a:rPr lang="en-US" altLang="ko-Kore-KR" sz="2000" dirty="0"/>
              <a:t>Requirement changes can be made even after an iteration is launched</a:t>
            </a:r>
          </a:p>
          <a:p>
            <a:pPr lvl="1"/>
            <a:r>
              <a:rPr lang="en-US" altLang="ko-Kore-KR" sz="2000" dirty="0"/>
              <a:t>Use the following practices: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Pair programming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Test-driven development and test automation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Continuous integration (CI)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Small releases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Simple software design</a:t>
            </a:r>
          </a:p>
          <a:p>
            <a:pPr lvl="2"/>
            <a:r>
              <a:rPr lang="en-US" altLang="ko-Kore-KR" sz="1600" dirty="0">
                <a:solidFill>
                  <a:srgbClr val="0432FF"/>
                </a:solidFill>
              </a:rPr>
              <a:t>Prescribes to follow the coding standards</a:t>
            </a:r>
            <a:endParaRPr lang="ko-Kore-KR" altLang="en-US" sz="1600" dirty="0">
              <a:solidFill>
                <a:srgbClr val="0432FF"/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22CBA2-7881-4101-9C63-3B169430E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81548-9615-433F-A951-7C5F3B8D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CS30500        Copyright (c) In-Young Ko, KAIST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C55F3E-3137-4EF1-8EED-607B53A9E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1115F-B8DE-4446-A1B8-38B08C858F71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9218" name="Picture 2" descr="Extreme programming">
            <a:extLst>
              <a:ext uri="{FF2B5EF4-FFF2-40B4-BE49-F238E27FC236}">
                <a16:creationId xmlns:a16="http://schemas.microsoft.com/office/drawing/2014/main" id="{CE7C850C-DB5A-4D21-A60F-E74DC7BA1A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1" t="22131" r="5089" b="7536"/>
          <a:stretch/>
        </p:blipFill>
        <p:spPr bwMode="auto">
          <a:xfrm>
            <a:off x="6230273" y="3967190"/>
            <a:ext cx="5809327" cy="2357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DA429F5-6499-D5D0-E857-FF7CB7B90326}"/>
              </a:ext>
            </a:extLst>
          </p:cNvPr>
          <p:cNvSpPr/>
          <p:nvPr/>
        </p:nvSpPr>
        <p:spPr>
          <a:xfrm>
            <a:off x="11283619" y="5937183"/>
            <a:ext cx="7619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[Shi19]</a:t>
            </a:r>
            <a:endParaRPr lang="ko-Kore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18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2" descr="An illustration displays extreme programming framework cycle. The components in the cycle are planning, design, coding, and testing. ">
            <a:extLst>
              <a:ext uri="{FF2B5EF4-FFF2-40B4-BE49-F238E27FC236}">
                <a16:creationId xmlns:a16="http://schemas.microsoft.com/office/drawing/2014/main" id="{F3C2E0F5-CE89-4B4F-A028-AF5D9A9BEF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5"/>
          <a:stretch/>
        </p:blipFill>
        <p:spPr>
          <a:xfrm>
            <a:off x="7543800" y="1066800"/>
            <a:ext cx="4612145" cy="44196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2CA285-FA20-3B49-A08B-9C2EFC45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XP Activities </a:t>
            </a:r>
            <a:r>
              <a:rPr kumimoji="1" lang="en-US" altLang="ko-Kore-KR" sz="2000" dirty="0"/>
              <a:t>(1/2)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690724-E077-7146-8FD4-A1AA6CE26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82082"/>
            <a:ext cx="7034914" cy="5508998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Planning</a:t>
            </a:r>
          </a:p>
          <a:p>
            <a:pPr lvl="1"/>
            <a:r>
              <a:rPr lang="en-US" altLang="ko-Kore-KR" sz="2000" i="1" dirty="0">
                <a:solidFill>
                  <a:srgbClr val="0432FF"/>
                </a:solidFill>
              </a:rPr>
              <a:t>Listening</a:t>
            </a:r>
            <a:r>
              <a:rPr lang="en-US" altLang="ko-Kore-KR" sz="2000" dirty="0"/>
              <a:t> customer requirements and making </a:t>
            </a:r>
            <a:r>
              <a:rPr lang="en-US" altLang="ko-Kore-KR" sz="2000" i="1" dirty="0">
                <a:solidFill>
                  <a:srgbClr val="0432FF"/>
                </a:solidFill>
              </a:rPr>
              <a:t>user stories</a:t>
            </a:r>
          </a:p>
          <a:p>
            <a:pPr lvl="1"/>
            <a:r>
              <a:rPr kumimoji="1" lang="en-US" altLang="ko-Kore-KR" sz="2000" u="sng" dirty="0"/>
              <a:t>Prioritizing</a:t>
            </a:r>
            <a:r>
              <a:rPr kumimoji="1" lang="en-US" altLang="ko-Kore-KR" sz="2000" dirty="0"/>
              <a:t> the user stories by the customers</a:t>
            </a:r>
          </a:p>
          <a:p>
            <a:pPr lvl="1"/>
            <a:r>
              <a:rPr lang="en-US" altLang="ko-Kore-KR" sz="2000" u="sng" dirty="0"/>
              <a:t>Assessing the cost</a:t>
            </a:r>
            <a:r>
              <a:rPr lang="en-US" altLang="ko-Kore-KR" sz="2000" dirty="0"/>
              <a:t> (development weeks) of each story by the team</a:t>
            </a:r>
          </a:p>
          <a:p>
            <a:pPr lvl="1"/>
            <a:r>
              <a:rPr kumimoji="1" lang="en-US" altLang="ko-Kore-KR" sz="2000" dirty="0"/>
              <a:t>Group stories into the next</a:t>
            </a:r>
            <a:r>
              <a:rPr lang="en-US" altLang="ko-Kore-KR" sz="2000" dirty="0"/>
              <a:t> </a:t>
            </a:r>
            <a:r>
              <a:rPr lang="en-US" altLang="ko-Kore-KR" sz="2000" i="1" dirty="0">
                <a:solidFill>
                  <a:srgbClr val="0432FF"/>
                </a:solidFill>
              </a:rPr>
              <a:t>software increment</a:t>
            </a:r>
            <a:r>
              <a:rPr lang="en-US" altLang="ko-Kore-KR" sz="2000" dirty="0"/>
              <a:t> (release) by the team and the customers</a:t>
            </a:r>
          </a:p>
          <a:p>
            <a:r>
              <a:rPr kumimoji="1" lang="en-US" altLang="ko-Kore-KR" sz="2400" dirty="0"/>
              <a:t>Design</a:t>
            </a:r>
          </a:p>
          <a:p>
            <a:pPr lvl="1"/>
            <a:r>
              <a:rPr lang="en-US" altLang="ko-Kore-KR" sz="2000" dirty="0"/>
              <a:t>Use </a:t>
            </a:r>
            <a:r>
              <a:rPr lang="en-US" altLang="ko-Kore-KR" sz="2000" i="1" dirty="0">
                <a:solidFill>
                  <a:srgbClr val="0432FF"/>
                </a:solidFill>
              </a:rPr>
              <a:t>CRC (class-responsibility-collaborator) cards</a:t>
            </a:r>
            <a:r>
              <a:rPr lang="en-US" altLang="ko-Kore-KR" sz="2000" dirty="0"/>
              <a:t> to identify and organize </a:t>
            </a:r>
            <a:r>
              <a:rPr lang="en-US" altLang="ko-Kore-KR" sz="2000" u="sng" dirty="0"/>
              <a:t>object-oriented</a:t>
            </a:r>
            <a:r>
              <a:rPr lang="en-US" altLang="ko-Kore-KR" sz="2000" dirty="0"/>
              <a:t> classes</a:t>
            </a:r>
          </a:p>
          <a:p>
            <a:pPr lvl="1"/>
            <a:r>
              <a:rPr kumimoji="1" lang="en-US" altLang="ko-Kore-KR" sz="2000" dirty="0"/>
              <a:t>Develop an </a:t>
            </a:r>
            <a:r>
              <a:rPr kumimoji="1" lang="en-US" altLang="ko-Kore-KR" sz="2000" i="1" dirty="0">
                <a:solidFill>
                  <a:srgbClr val="0432FF"/>
                </a:solidFill>
              </a:rPr>
              <a:t>operational prototype</a:t>
            </a:r>
            <a:r>
              <a:rPr kumimoji="1" lang="en-US" altLang="ko-Kore-KR" sz="2000" dirty="0"/>
              <a:t> to understand and solve a problem </a:t>
            </a:r>
            <a:r>
              <a:rPr kumimoji="1" lang="en-US" altLang="ko-Kore-KR" sz="2000" dirty="0">
                <a:sym typeface="Wingdings" pitchFamily="2" charset="2"/>
              </a:rPr>
              <a:t> </a:t>
            </a:r>
            <a:r>
              <a:rPr kumimoji="1" lang="en-US" altLang="ko-Kore-KR" sz="2000" i="1" dirty="0">
                <a:solidFill>
                  <a:srgbClr val="0432FF"/>
                </a:solidFill>
                <a:sym typeface="Wingdings" pitchFamily="2" charset="2"/>
              </a:rPr>
              <a:t>refactoring</a:t>
            </a:r>
            <a:r>
              <a:rPr kumimoji="1" lang="en-US" altLang="ko-Kore-KR" sz="2000" dirty="0">
                <a:sym typeface="Wingdings" pitchFamily="2" charset="2"/>
              </a:rPr>
              <a:t> (modifying and optimizing) the code</a:t>
            </a:r>
            <a:endParaRPr kumimoji="1" lang="en-US" altLang="ko-Kore-KR" sz="2000" dirty="0"/>
          </a:p>
          <a:p>
            <a:pPr lvl="1"/>
            <a:endParaRPr kumimoji="1" lang="ko-Kore-KR" altLang="en-US" sz="20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BFA483-0981-B042-AD70-1CCC00C82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595750-77B1-F34C-99D5-229D56F8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CDABE4-8398-7C44-8FB9-F7291399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5</a:t>
            </a:fld>
            <a:endParaRPr lang="ko-KR" altLang="en-US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F4D6659C-01CF-9844-B826-ABEDE1FE2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86845" y="705083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87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2" descr="An illustration displays extreme programming framework cycle. The components in the cycle are planning, design, coding, and testing. ">
            <a:extLst>
              <a:ext uri="{FF2B5EF4-FFF2-40B4-BE49-F238E27FC236}">
                <a16:creationId xmlns:a16="http://schemas.microsoft.com/office/drawing/2014/main" id="{F3C2E0F5-CE89-4B4F-A028-AF5D9A9BEF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5"/>
          <a:stretch/>
        </p:blipFill>
        <p:spPr>
          <a:xfrm>
            <a:off x="7543800" y="1066800"/>
            <a:ext cx="4612145" cy="44196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2CA285-FA20-3B49-A08B-9C2EFC45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XP Activities </a:t>
            </a:r>
            <a:r>
              <a:rPr kumimoji="1" lang="en-US" altLang="ko-Kore-KR" sz="2000" dirty="0"/>
              <a:t>(2/2)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690724-E077-7146-8FD4-A1AA6CE26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82082"/>
            <a:ext cx="7034914" cy="5508998"/>
          </a:xfrm>
        </p:spPr>
        <p:txBody>
          <a:bodyPr>
            <a:normAutofit/>
          </a:bodyPr>
          <a:lstStyle/>
          <a:p>
            <a:r>
              <a:rPr lang="en-US" altLang="ko-Kore-KR" sz="2400" dirty="0"/>
              <a:t>Coding</a:t>
            </a:r>
          </a:p>
          <a:p>
            <a:pPr lvl="1"/>
            <a:r>
              <a:rPr lang="en-US" altLang="ko-Kore-KR" sz="2000" dirty="0"/>
              <a:t>Develop firstly a series of </a:t>
            </a:r>
            <a:r>
              <a:rPr lang="en-US" altLang="ko-Kore-KR" sz="2000" i="1" dirty="0">
                <a:solidFill>
                  <a:srgbClr val="0432FF"/>
                </a:solidFill>
              </a:rPr>
              <a:t>unit tests </a:t>
            </a:r>
            <a:r>
              <a:rPr lang="en-US" altLang="ko-Kore-KR" sz="2000" dirty="0"/>
              <a:t>for testing each of the stories in the release </a:t>
            </a:r>
            <a:r>
              <a:rPr lang="en-US" altLang="ko-Kore-KR" sz="2000" dirty="0">
                <a:sym typeface="Wingdings" pitchFamily="2" charset="2"/>
              </a:rPr>
              <a:t> helps to understand what to implement</a:t>
            </a:r>
            <a:endParaRPr lang="en-US" altLang="ko-Kore-KR" sz="2000" dirty="0"/>
          </a:p>
          <a:p>
            <a:pPr lvl="1"/>
            <a:r>
              <a:rPr kumimoji="1" lang="en-US" altLang="ko-Kore-KR" sz="2000" i="1" dirty="0">
                <a:solidFill>
                  <a:srgbClr val="0432FF"/>
                </a:solidFill>
              </a:rPr>
              <a:t>Pair programming</a:t>
            </a:r>
            <a:r>
              <a:rPr kumimoji="1" lang="en-US" altLang="ko-Kore-KR" sz="2000" dirty="0"/>
              <a:t> – two people work together to </a:t>
            </a:r>
            <a:r>
              <a:rPr kumimoji="1" lang="en-US" altLang="ko-Kore-KR" sz="2000" u="sng" dirty="0"/>
              <a:t>implement</a:t>
            </a:r>
            <a:r>
              <a:rPr kumimoji="1" lang="en-US" altLang="ko-Kore-KR" sz="2000" dirty="0"/>
              <a:t> each story and </a:t>
            </a:r>
            <a:r>
              <a:rPr kumimoji="1" lang="en-US" altLang="ko-Kore-KR" sz="2000" u="sng" dirty="0"/>
              <a:t>review</a:t>
            </a:r>
            <a:r>
              <a:rPr kumimoji="1" lang="en-US" altLang="ko-Kore-KR" sz="2000" dirty="0"/>
              <a:t> code</a:t>
            </a:r>
          </a:p>
          <a:p>
            <a:pPr lvl="1"/>
            <a:r>
              <a:rPr lang="en-US" altLang="ko-Kore-KR" sz="2000" i="1" dirty="0">
                <a:solidFill>
                  <a:srgbClr val="0432FF"/>
                </a:solidFill>
              </a:rPr>
              <a:t>Continuous integration</a:t>
            </a:r>
            <a:r>
              <a:rPr lang="en-US" altLang="ko-Kore-KR" sz="2000" dirty="0"/>
              <a:t> of unit code</a:t>
            </a:r>
          </a:p>
          <a:p>
            <a:r>
              <a:rPr kumimoji="1" lang="en-US" altLang="ko-Kore-KR" sz="2400" dirty="0"/>
              <a:t>Testing</a:t>
            </a:r>
          </a:p>
          <a:p>
            <a:pPr lvl="1"/>
            <a:r>
              <a:rPr lang="en-US" altLang="ko-Kore-KR" sz="2000" dirty="0"/>
              <a:t>Automated unit testing for </a:t>
            </a:r>
            <a:r>
              <a:rPr lang="en-US" altLang="ko-Kore-KR" sz="2000" i="1" dirty="0">
                <a:solidFill>
                  <a:srgbClr val="0432FF"/>
                </a:solidFill>
              </a:rPr>
              <a:t>regression testing</a:t>
            </a:r>
          </a:p>
          <a:p>
            <a:pPr lvl="1"/>
            <a:r>
              <a:rPr lang="en-US" altLang="ko-Kore-KR" sz="2000" i="1" dirty="0">
                <a:solidFill>
                  <a:srgbClr val="0432FF"/>
                </a:solidFill>
              </a:rPr>
              <a:t>Acceptance testing</a:t>
            </a:r>
            <a:r>
              <a:rPr lang="en-US" altLang="ko-Kore-KR" sz="2000" dirty="0"/>
              <a:t> to test overall system features</a:t>
            </a:r>
          </a:p>
          <a:p>
            <a:pPr lvl="1"/>
            <a:endParaRPr kumimoji="1" lang="ko-Kore-KR" altLang="en-US" sz="20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BFA483-0981-B042-AD70-1CCC00C82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595750-77B1-F34C-99D5-229D56F8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CDABE4-8398-7C44-8FB9-F7291399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6</a:t>
            </a:fld>
            <a:endParaRPr lang="ko-KR" altLang="en-US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F4D6659C-01CF-9844-B826-ABEDE1FE2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86845" y="705083"/>
            <a:ext cx="8515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66C8311-B2A8-4B40-B226-B6DC6407C60C}"/>
              </a:ext>
            </a:extLst>
          </p:cNvPr>
          <p:cNvSpPr/>
          <p:nvPr/>
        </p:nvSpPr>
        <p:spPr>
          <a:xfrm>
            <a:off x="6919979" y="5819001"/>
            <a:ext cx="526084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272"/>
              </a:spcBef>
              <a:buFont typeface="Arial" panose="020B0604020202020204" pitchFamily="34" charset="0"/>
              <a:buChar char="•"/>
            </a:pPr>
            <a:r>
              <a:rPr kumimoji="1" lang="en-US" altLang="ko-Kore-KR" dirty="0">
                <a:solidFill>
                  <a:prstClr val="black"/>
                </a:solidFill>
                <a:latin typeface="Arial" charset="0"/>
                <a:cs typeface="Arial" charset="0"/>
              </a:rPr>
              <a:t>Pair programming and collaboration example: </a:t>
            </a:r>
            <a:r>
              <a:rPr kumimoji="1" lang="en-US" altLang="ko-Kore-KR" sz="1200" dirty="0">
                <a:solidFill>
                  <a:prstClr val="black"/>
                </a:solidFill>
                <a:latin typeface="Arial" charset="0"/>
                <a:cs typeface="Arial" charset="0"/>
                <a:hlinkClick r:id="rId4"/>
              </a:rPr>
              <a:t>https://www.youtube.com/watch?v=tPxGoE43r_k</a:t>
            </a:r>
            <a:r>
              <a:rPr kumimoji="1" lang="en-US" altLang="ko-Kore-KR" sz="12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endParaRPr kumimoji="1" lang="en-US" altLang="ko-Kore-KR" sz="1400" dirty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13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User Stories </a:t>
            </a:r>
            <a:r>
              <a:rPr lang="mr-IN" altLang="ko-KR" sz="2000" b="0" dirty="0"/>
              <a:t>–</a:t>
            </a:r>
            <a:r>
              <a:rPr lang="en-US" altLang="ko-KR" dirty="0"/>
              <a:t> </a:t>
            </a:r>
            <a:r>
              <a:rPr lang="en-US" altLang="ko-KR" sz="1600" b="0" dirty="0"/>
              <a:t>Kent Beck</a:t>
            </a:r>
            <a:endParaRPr kumimoji="1"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u="sng" dirty="0"/>
              <a:t>Basic unit of requirements</a:t>
            </a:r>
            <a:r>
              <a:rPr lang="en-US" altLang="ko-KR" sz="2400" dirty="0"/>
              <a:t> in agile methodologies</a:t>
            </a:r>
          </a:p>
          <a:p>
            <a:r>
              <a:rPr lang="en-US" altLang="ko-KR" sz="2400" u="sng" dirty="0"/>
              <a:t>Represent a feature</a:t>
            </a:r>
            <a:r>
              <a:rPr lang="en-US" altLang="ko-KR" sz="2400" dirty="0"/>
              <a:t> desired by the customer</a:t>
            </a:r>
          </a:p>
          <a:p>
            <a:r>
              <a:rPr lang="en-US" altLang="ko-KR" sz="2400" u="sng" dirty="0"/>
              <a:t>Written by the customer</a:t>
            </a:r>
            <a:r>
              <a:rPr lang="en-US" altLang="ko-KR" sz="2400" dirty="0"/>
              <a:t> on </a:t>
            </a:r>
            <a:r>
              <a:rPr lang="en-US" altLang="ko-KR" sz="2400" u="sng" dirty="0"/>
              <a:t>index cards</a:t>
            </a:r>
            <a:r>
              <a:rPr lang="en-US" altLang="ko-KR" sz="2400" dirty="0"/>
              <a:t> </a:t>
            </a:r>
          </a:p>
          <a:p>
            <a:r>
              <a:rPr lang="en-US" altLang="ko-KR" sz="2400" dirty="0"/>
              <a:t>Use cases can be derived from them</a:t>
            </a:r>
          </a:p>
          <a:p>
            <a:r>
              <a:rPr lang="en-US" altLang="ko-KR" sz="2400" dirty="0"/>
              <a:t>User Story Components:</a:t>
            </a:r>
          </a:p>
          <a:p>
            <a:pPr lvl="1"/>
            <a:r>
              <a:rPr lang="en-US" altLang="ko-KR" sz="2000" dirty="0"/>
              <a:t>Title </a:t>
            </a:r>
            <a:r>
              <a:rPr lang="mr-IN" altLang="ko-KR" sz="2000" dirty="0"/>
              <a:t>–</a:t>
            </a:r>
            <a:r>
              <a:rPr lang="en-US" altLang="ko-KR" sz="2000" dirty="0"/>
              <a:t> written in a present tense, active voice</a:t>
            </a:r>
          </a:p>
          <a:p>
            <a:pPr lvl="1"/>
            <a:r>
              <a:rPr lang="en-US" altLang="ko-KR" sz="2000" dirty="0"/>
              <a:t>Acceptance test: a method to test the story</a:t>
            </a:r>
          </a:p>
          <a:p>
            <a:pPr lvl="1"/>
            <a:r>
              <a:rPr lang="en-US" altLang="ko-KR" sz="2000" dirty="0"/>
              <a:t>Priority</a:t>
            </a:r>
          </a:p>
          <a:p>
            <a:pPr lvl="1"/>
            <a:r>
              <a:rPr lang="en-US" altLang="ko-KR" sz="2000" dirty="0"/>
              <a:t>Story points: estimated time to implement</a:t>
            </a:r>
          </a:p>
          <a:p>
            <a:pPr lvl="1"/>
            <a:r>
              <a:rPr lang="en-US" altLang="ko-KR" sz="2000" dirty="0"/>
              <a:t>Description </a:t>
            </a:r>
            <a:r>
              <a:rPr lang="mr-IN" altLang="ko-KR" sz="2000" dirty="0"/>
              <a:t>–</a:t>
            </a:r>
            <a:r>
              <a:rPr lang="en-US" altLang="ko-KR" sz="2000" dirty="0"/>
              <a:t> written in one to three sentences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>
                <a:solidFill>
                  <a:schemeClr val="tx2"/>
                </a:solidFill>
              </a:rPr>
              <a:pPr/>
              <a:t>7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527381" y="6105309"/>
            <a:ext cx="528862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Phillip A. </a:t>
            </a:r>
            <a:r>
              <a:rPr lang="pt-BR" altLang="ko-KR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Laplante</a:t>
            </a:r>
            <a:r>
              <a:rPr lang="pt-BR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pt-BR" altLang="ko-KR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Requirements</a:t>
            </a:r>
            <a:r>
              <a:rPr lang="pt-BR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altLang="ko-KR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Engineering</a:t>
            </a:r>
            <a:r>
              <a:rPr lang="pt-BR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for Software </a:t>
            </a:r>
            <a:r>
              <a:rPr lang="pt-BR" altLang="ko-KR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pt-BR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Systems, 3rd Ed., CRC Press, 2018</a:t>
            </a:r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0C5E8C-9668-AAEE-2024-41BE0F9D0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152" y="2995285"/>
            <a:ext cx="4850497" cy="29542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E275181-5133-32D3-6FCD-299BE22B8D95}"/>
              </a:ext>
            </a:extLst>
          </p:cNvPr>
          <p:cNvSpPr/>
          <p:nvPr/>
        </p:nvSpPr>
        <p:spPr>
          <a:xfrm>
            <a:off x="7372753" y="5972519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https://</a:t>
            </a:r>
            <a:r>
              <a:rPr lang="en-US" altLang="ko-KR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www.c-sharpcorner.com</a:t>
            </a:r>
            <a:r>
              <a: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/article/what-is-user-story-in-agile-scrum/</a:t>
            </a:r>
            <a:endParaRPr lang="ko-KR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29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CRC Modeling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F9857-6496-490D-8EF4-49E16A203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4400"/>
            <a:ext cx="10820399" cy="1295400"/>
          </a:xfrm>
        </p:spPr>
        <p:txBody>
          <a:bodyPr vert="horz" lIns="91440" tIns="45720" rIns="91440" bIns="45720" rtlCol="0">
            <a:noAutofit/>
          </a:bodyPr>
          <a:lstStyle/>
          <a:p>
            <a:pPr marL="291600" indent="-291600">
              <a:spcBef>
                <a:spcPts val="1000"/>
              </a:spcBef>
            </a:pPr>
            <a:r>
              <a:rPr lang="en-US" alt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Class-responsibility-collaborator</a:t>
            </a:r>
            <a:r>
              <a:rPr lang="en-US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(CRC) modeling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provides a simple means for identifying and organizing the classes that are relevant to system or product requirements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762A3D-84DD-5748-A7F0-42A91A8FA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2EF20E-2E37-5A4F-ADFB-1B50B256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pic>
        <p:nvPicPr>
          <p:cNvPr id="7" name="Picture 4" descr="An illustration displays C R C cards. The title reads class: floor plan. ">
            <a:extLst>
              <a:ext uri="{FF2B5EF4-FFF2-40B4-BE49-F238E27FC236}">
                <a16:creationId xmlns:a16="http://schemas.microsoft.com/office/drawing/2014/main" id="{117B8955-AF3A-8041-8570-294CDFAB368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6"/>
          <a:stretch/>
        </p:blipFill>
        <p:spPr>
          <a:xfrm>
            <a:off x="6324600" y="2386969"/>
            <a:ext cx="5562612" cy="346278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8E2E5A8-DAB7-8548-9ABB-83863272C057}"/>
              </a:ext>
            </a:extLst>
          </p:cNvPr>
          <p:cNvSpPr/>
          <p:nvPr/>
        </p:nvSpPr>
        <p:spPr>
          <a:xfrm>
            <a:off x="609600" y="2286000"/>
            <a:ext cx="5334000" cy="3683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kumimoji="1" lang="en-US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CRC model is a collection of standard </a:t>
            </a:r>
            <a:r>
              <a:rPr kumimoji="1" lang="en-US" altLang="en-US" sz="24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 cards</a:t>
            </a:r>
            <a:r>
              <a:rPr kumimoji="1" lang="en-US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represent classes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kumimoji="1" lang="en-US" altLang="en-US" sz="2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cards are divided into three sections:</a:t>
            </a:r>
          </a:p>
          <a:p>
            <a:pPr marL="622800" lvl="3" indent="-320400">
              <a:spcBef>
                <a:spcPts val="1000"/>
              </a:spcBef>
              <a:buFont typeface="+mj-lt"/>
              <a:buAutoNum type="arabicPeriod"/>
            </a:pP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Along the top of the card you write the </a:t>
            </a:r>
            <a:r>
              <a:rPr kumimoji="1" lang="en-US" altLang="en-US" sz="20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class</a:t>
            </a:r>
          </a:p>
          <a:p>
            <a:pPr marL="622800" lvl="3" indent="-320400">
              <a:spcBef>
                <a:spcPts val="1000"/>
              </a:spcBef>
              <a:buFont typeface="+mj-lt"/>
              <a:buAutoNum type="arabicPeriod"/>
            </a:pP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the class </a:t>
            </a:r>
            <a:r>
              <a:rPr kumimoji="1" lang="en-US" altLang="en-US" sz="20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responsibilities</a:t>
            </a: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the left</a:t>
            </a:r>
          </a:p>
          <a:p>
            <a:pPr marL="622800" lvl="3" indent="-320400">
              <a:spcBef>
                <a:spcPts val="1000"/>
              </a:spcBef>
              <a:buFont typeface="+mj-lt"/>
              <a:buAutoNum type="arabicPeriod"/>
            </a:pP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the </a:t>
            </a:r>
            <a:r>
              <a:rPr kumimoji="1" lang="en-US" altLang="en-US" sz="2000" u="sng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collaborators</a:t>
            </a:r>
            <a:r>
              <a:rPr kumimoji="1"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the right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2CBD4F-58CE-E546-9502-C4A3011EC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47678" y="6259900"/>
            <a:ext cx="89479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굴림" charset="-127"/>
              </a:defRPr>
            </a:lvl9pPr>
          </a:lstStyle>
          <a:p>
            <a:r>
              <a:rPr lang="en-GB" altLang="ko-KR" sz="1200" dirty="0">
                <a:solidFill>
                  <a:srgbClr val="B2B2B2"/>
                </a:solidFill>
              </a:rPr>
              <a:t>[PrMa20 ] </a:t>
            </a:r>
            <a:endParaRPr lang="en-US" altLang="ko-KR" sz="1200" dirty="0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51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470F0-9077-7596-1C01-6629B662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CRC Card Example</a:t>
            </a:r>
            <a:endParaRPr kumimoji="1"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036F74-A0A8-743C-892D-841385247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Spring 2025</a:t>
            </a:r>
            <a:endParaRPr lang="en-US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BB5213-F258-8520-3144-F42FE4C4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/>
              <a:t>CS30500        Copyright (c) In-Young Ko, KAIST</a:t>
            </a:r>
            <a:endParaRPr lang="en-US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4BC226-1445-4143-763D-A8285A0F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altLang="ko-KR" sz="1200" smtClean="0">
                <a:solidFill>
                  <a:schemeClr val="tx2"/>
                </a:solidFill>
              </a:rPr>
              <a:pPr/>
              <a:t>9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1615966-14D2-ED53-4A7F-1A1CDEE22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899" y="823026"/>
            <a:ext cx="8712201" cy="5668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509F6B-CAB8-7D98-3B72-DBF301A53678}"/>
              </a:ext>
            </a:extLst>
          </p:cNvPr>
          <p:cNvSpPr txBox="1"/>
          <p:nvPr/>
        </p:nvSpPr>
        <p:spPr>
          <a:xfrm rot="5400000">
            <a:off x="8610600" y="4587409"/>
            <a:ext cx="3987800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Camargo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Raphael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Goldchleger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Andrei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Carneiro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Kon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Fabio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. (2004).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Grid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Architectural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600" dirty="0" err="1">
                <a:latin typeface="Arial" panose="020B0604020202020204" pitchFamily="34" charset="0"/>
                <a:cs typeface="Arial" panose="020B0604020202020204" pitchFamily="34" charset="0"/>
              </a:rPr>
              <a:t>Pattern</a:t>
            </a:r>
            <a:r>
              <a:rPr lang="ko-KR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2332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cs45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pFill/>
        <a:ln w="6350">
          <a:solidFill>
            <a:srgbClr val="439FD3"/>
          </a:solidFill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dirty="0" smtClean="0">
            <a:solidFill>
              <a:schemeClr val="tx1"/>
            </a:solidFill>
          </a:defRPr>
        </a:defPPr>
      </a:lstStyle>
      <a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a:style>
    </a:spDef>
    <a:lnDef>
      <a:spPr>
        <a:ln w="28575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 anchor="ctr">
        <a:noAutofit/>
      </a:bodyPr>
      <a:lstStyle>
        <a:defPPr marL="285750" indent="-285750">
          <a:spcBef>
            <a:spcPts val="600"/>
          </a:spcBef>
          <a:buFont typeface="Arial" panose="020B0604020202020204" pitchFamily="34" charset="0"/>
          <a:buChar char="•"/>
          <a:defRPr sz="1200" b="1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cs457.thmx</Template>
  <TotalTime>3224</TotalTime>
  <Words>1980</Words>
  <Application>Microsoft Office PowerPoint</Application>
  <PresentationFormat>와이드스크린</PresentationFormat>
  <Paragraphs>311</Paragraphs>
  <Slides>25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Arial</vt:lpstr>
      <vt:lpstr>Calibri</vt:lpstr>
      <vt:lpstr>Tahoma</vt:lpstr>
      <vt:lpstr>Wingdings</vt:lpstr>
      <vt:lpstr>cs457</vt:lpstr>
      <vt:lpstr>CS30500: Introduction to Software Engineering</vt:lpstr>
      <vt:lpstr>Last Class</vt:lpstr>
      <vt:lpstr>Today’s Plan</vt:lpstr>
      <vt:lpstr>What is Extreme Programming (XP)?</vt:lpstr>
      <vt:lpstr>XP Activities (1/2)</vt:lpstr>
      <vt:lpstr>XP Activities (2/2)</vt:lpstr>
      <vt:lpstr>User Stories – Kent Beck</vt:lpstr>
      <vt:lpstr>CRC Modeling</vt:lpstr>
      <vt:lpstr>CRC Card Example</vt:lpstr>
      <vt:lpstr>Pros and Cons of XP</vt:lpstr>
      <vt:lpstr>Kanban</vt:lpstr>
      <vt:lpstr>Kanban Practices</vt:lpstr>
      <vt:lpstr>Pros and Cons of Kanban</vt:lpstr>
      <vt:lpstr>DevOps</vt:lpstr>
      <vt:lpstr>Challenge of Software Delivery</vt:lpstr>
      <vt:lpstr>DevOps</vt:lpstr>
      <vt:lpstr>DevOps Practices</vt:lpstr>
      <vt:lpstr>DevOps Teams</vt:lpstr>
      <vt:lpstr>Building and Testing in DevOps</vt:lpstr>
      <vt:lpstr>Continuous Integration, Delivery &amp; Deployment</vt:lpstr>
      <vt:lpstr>Software Architecture for DevOps</vt:lpstr>
      <vt:lpstr>DevOps Tools</vt:lpstr>
      <vt:lpstr>Popular DevOps Tools</vt:lpstr>
      <vt:lpstr>A DevOps Tool Chain</vt:lpstr>
      <vt:lpstr>Pros and Cons of DevOps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CS30500: Introduction to Software Engineering</dc:title>
  <dc:creator>vpluslab1</dc:creator>
  <cp:lastModifiedBy>moonzoo</cp:lastModifiedBy>
  <cp:revision>14</cp:revision>
  <cp:lastPrinted>2018-02-26T10:09:34Z</cp:lastPrinted>
  <dcterms:created xsi:type="dcterms:W3CDTF">2008-07-23T13:45:57Z</dcterms:created>
  <dcterms:modified xsi:type="dcterms:W3CDTF">2025-09-29T03:44:43Z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TC101671251042</vt:lpwstr>
  </property>
</Properties>
</file>